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1.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1.xml" ContentType="application/vnd.openxmlformats-officedocument.themeOverride+xml"/>
  <Override PartName="/ppt/notesSlides/notesSlide2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2.xml" ContentType="application/vnd.openxmlformats-officedocument.themeOverride+xml"/>
  <Override PartName="/ppt/notesSlides/notesSlide25.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3.xml" ContentType="application/vnd.openxmlformats-officedocument.themeOverr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4.xml" ContentType="application/vnd.openxmlformats-officedocument.themeOverr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5.xml" ContentType="application/vnd.openxmlformats-officedocument.themeOverride+xml"/>
  <Override PartName="/ppt/notesSlides/notesSlide26.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6.xml" ContentType="application/vnd.openxmlformats-officedocument.themeOverr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31"/>
  </p:notesMasterIdLst>
  <p:sldIdLst>
    <p:sldId id="256" r:id="rId2"/>
    <p:sldId id="300" r:id="rId3"/>
    <p:sldId id="307" r:id="rId4"/>
    <p:sldId id="302" r:id="rId5"/>
    <p:sldId id="305" r:id="rId6"/>
    <p:sldId id="306" r:id="rId7"/>
    <p:sldId id="308" r:id="rId8"/>
    <p:sldId id="309" r:id="rId9"/>
    <p:sldId id="285" r:id="rId10"/>
    <p:sldId id="294" r:id="rId11"/>
    <p:sldId id="293" r:id="rId12"/>
    <p:sldId id="295" r:id="rId13"/>
    <p:sldId id="296" r:id="rId14"/>
    <p:sldId id="310" r:id="rId15"/>
    <p:sldId id="297" r:id="rId16"/>
    <p:sldId id="298" r:id="rId17"/>
    <p:sldId id="311" r:id="rId18"/>
    <p:sldId id="312" r:id="rId19"/>
    <p:sldId id="314" r:id="rId20"/>
    <p:sldId id="313" r:id="rId21"/>
    <p:sldId id="316" r:id="rId22"/>
    <p:sldId id="315" r:id="rId23"/>
    <p:sldId id="317" r:id="rId24"/>
    <p:sldId id="322" r:id="rId25"/>
    <p:sldId id="319" r:id="rId26"/>
    <p:sldId id="323" r:id="rId27"/>
    <p:sldId id="320" r:id="rId28"/>
    <p:sldId id="321" r:id="rId29"/>
    <p:sldId id="318" r:id="rId30"/>
  </p:sldIdLst>
  <p:sldSz cx="12188825" cy="6858000"/>
  <p:notesSz cx="6858000" cy="9144000"/>
  <p:defaultText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1"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xingyaoz" initials="x" lastIdx="1" clrIdx="0">
    <p:extLst>
      <p:ext uri="{19B8F6BF-5375-455C-9EA6-DF929625EA0E}">
        <p15:presenceInfo xmlns:p15="http://schemas.microsoft.com/office/powerpoint/2012/main" userId="S::xingyaoz@uw.edu::6daf81a0-b872-45e8-87e4-780df810986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8D3A2"/>
    <a:srgbClr val="8DFF55"/>
    <a:srgbClr val="BCFCA9"/>
    <a:srgbClr val="FF9300"/>
    <a:srgbClr val="A8D080"/>
    <a:srgbClr val="FFC208"/>
    <a:srgbClr val="000000"/>
    <a:srgbClr val="FAFAFA"/>
    <a:srgbClr val="25005C"/>
    <a:srgbClr val="E2CA9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383"/>
    <p:restoredTop sz="79988"/>
  </p:normalViewPr>
  <p:slideViewPr>
    <p:cSldViewPr snapToGrid="0" snapToObjects="1" showGuides="1">
      <p:cViewPr varScale="1">
        <p:scale>
          <a:sx n="101" d="100"/>
          <a:sy n="101" d="100"/>
        </p:scale>
        <p:origin x="1200" y="114"/>
      </p:cViewPr>
      <p:guideLst>
        <p:guide orient="horz" pos="2160"/>
        <p:guide pos="381"/>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xzhang59\Google%20Drive\Paper_work\LSTM%20Training\Data\isca_data.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oleObject" Target="file:///C:\Users\xzhang59\Google%20Drive\Paper_work\LSTM%20Training\Data\isca_data.xlsx" TargetMode="External"/></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oleObject" Target="file:///C:\Users\xzhang59\Google%20Drive\Paper_work\LSTM%20Training\Data\isca_data.xlsx"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C:\Users\xzhang59\Google%20Drive\Paper_work\LSTM%20Training\Data\isca_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xzhang59\Google%20Drive\Paper_work\LSTM%20Training\Data\isca_data.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xzhang59\Google%20Drive\Paper_work\LSTM%20Training\Data\isca_data.xlsx"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1.xml"/></Relationships>
</file>

<file path=ppt/charts/_rels/chart5.xml.rels><?xml version="1.0" encoding="UTF-8" standalone="yes"?>
<Relationships xmlns="http://schemas.openxmlformats.org/package/2006/relationships"><Relationship Id="rId3" Type="http://schemas.openxmlformats.org/officeDocument/2006/relationships/oleObject" Target="file:///C:\Users\xzhang59\Google%20Drive\Paper_work\LSTM%20Training\Data\isca_data.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oleObject" Target="file:///C:\Users\xzhang59\Google%20Drive\Paper_work\LSTM%20Training\Data\isca_data.xlsx" TargetMode="External"/></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oleObject" Target="file:///C:\Users\xzhang59\Google%20Drive\Paper_work\LSTM%20Training\Data\isca_data.xlsx" TargetMode="External"/></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oleObject" Target="file:///C:\Users\xzhang59\Google%20Drive\Paper_work\LSTM%20Training\Data\isca_data.xlsx" TargetMode="External"/></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oleObject" Target="file:///C:\Users\xzhang59\Google%20Drive\Paper_work\LSTM%20Training\Data\isca_data.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2"/>
          <c:order val="0"/>
          <c:tx>
            <c:strRef>
              <c:f>Combined!$K$3</c:f>
              <c:strCache>
                <c:ptCount val="1"/>
                <c:pt idx="0">
                  <c:v>RTX-Throughput</c:v>
                </c:pt>
              </c:strCache>
            </c:strRef>
          </c:tx>
          <c:spPr>
            <a:solidFill>
              <a:schemeClr val="accent6">
                <a:lumMod val="60000"/>
                <a:lumOff val="40000"/>
              </a:schemeClr>
            </a:solidFill>
            <a:ln>
              <a:noFill/>
            </a:ln>
            <a:effectLst/>
          </c:spPr>
          <c:invertIfNegative val="0"/>
          <c:cat>
            <c:numRef>
              <c:f>Combined!$J$4:$J$8</c:f>
              <c:numCache>
                <c:formatCode>General</c:formatCode>
                <c:ptCount val="5"/>
                <c:pt idx="0">
                  <c:v>256</c:v>
                </c:pt>
                <c:pt idx="1">
                  <c:v>512</c:v>
                </c:pt>
                <c:pt idx="2">
                  <c:v>1024</c:v>
                </c:pt>
                <c:pt idx="3">
                  <c:v>2048</c:v>
                </c:pt>
                <c:pt idx="4">
                  <c:v>3072</c:v>
                </c:pt>
              </c:numCache>
            </c:numRef>
          </c:cat>
          <c:val>
            <c:numRef>
              <c:f>Combined!$K$4:$K$8</c:f>
              <c:numCache>
                <c:formatCode>General</c:formatCode>
                <c:ptCount val="5"/>
                <c:pt idx="0">
                  <c:v>3.0217883544303792</c:v>
                </c:pt>
                <c:pt idx="1">
                  <c:v>4.0058729411764702</c:v>
                </c:pt>
                <c:pt idx="2">
                  <c:v>7.4864760707269156</c:v>
                </c:pt>
                <c:pt idx="3">
                  <c:v>7.4758920163682943</c:v>
                </c:pt>
                <c:pt idx="4">
                  <c:v>7.474367512956003</c:v>
                </c:pt>
              </c:numCache>
            </c:numRef>
          </c:val>
          <c:extLst>
            <c:ext xmlns:c16="http://schemas.microsoft.com/office/drawing/2014/chart" uri="{C3380CC4-5D6E-409C-BE32-E72D297353CC}">
              <c16:uniqueId val="{00000000-9228-9C49-A6BC-BE7022D41A62}"/>
            </c:ext>
          </c:extLst>
        </c:ser>
        <c:ser>
          <c:idx val="0"/>
          <c:order val="2"/>
          <c:tx>
            <c:strRef>
              <c:f>Combined!$K$11</c:f>
              <c:strCache>
                <c:ptCount val="1"/>
                <c:pt idx="0">
                  <c:v>V100-Throughput</c:v>
                </c:pt>
              </c:strCache>
            </c:strRef>
          </c:tx>
          <c:spPr>
            <a:solidFill>
              <a:schemeClr val="accent5">
                <a:lumMod val="60000"/>
                <a:lumOff val="40000"/>
              </a:schemeClr>
            </a:solidFill>
            <a:ln>
              <a:noFill/>
            </a:ln>
            <a:effectLst/>
          </c:spPr>
          <c:invertIfNegative val="0"/>
          <c:cat>
            <c:numRef>
              <c:f>Combined!$J$12:$J$16</c:f>
              <c:numCache>
                <c:formatCode>General</c:formatCode>
                <c:ptCount val="5"/>
                <c:pt idx="0">
                  <c:v>256</c:v>
                </c:pt>
                <c:pt idx="1">
                  <c:v>512</c:v>
                </c:pt>
                <c:pt idx="2">
                  <c:v>1024</c:v>
                </c:pt>
                <c:pt idx="3">
                  <c:v>2048</c:v>
                </c:pt>
                <c:pt idx="4">
                  <c:v>3072</c:v>
                </c:pt>
              </c:numCache>
            </c:numRef>
          </c:cat>
          <c:val>
            <c:numRef>
              <c:f>Combined!$K$12:$K$16</c:f>
              <c:numCache>
                <c:formatCode>General</c:formatCode>
                <c:ptCount val="5"/>
                <c:pt idx="0">
                  <c:v>4.1880926315789475</c:v>
                </c:pt>
                <c:pt idx="1">
                  <c:v>6.6361793039443153</c:v>
                </c:pt>
                <c:pt idx="2">
                  <c:v>10.216129544235924</c:v>
                </c:pt>
                <c:pt idx="3">
                  <c:v>10.45219690844233</c:v>
                </c:pt>
                <c:pt idx="4">
                  <c:v>10.545361808952467</c:v>
                </c:pt>
              </c:numCache>
            </c:numRef>
          </c:val>
          <c:extLst>
            <c:ext xmlns:c16="http://schemas.microsoft.com/office/drawing/2014/chart" uri="{C3380CC4-5D6E-409C-BE32-E72D297353CC}">
              <c16:uniqueId val="{00000001-9228-9C49-A6BC-BE7022D41A62}"/>
            </c:ext>
          </c:extLst>
        </c:ser>
        <c:dLbls>
          <c:showLegendKey val="0"/>
          <c:showVal val="0"/>
          <c:showCatName val="0"/>
          <c:showSerName val="0"/>
          <c:showPercent val="0"/>
          <c:showBubbleSize val="0"/>
        </c:dLbls>
        <c:gapWidth val="219"/>
        <c:overlap val="-27"/>
        <c:axId val="186192144"/>
        <c:axId val="186192704"/>
      </c:barChart>
      <c:lineChart>
        <c:grouping val="standard"/>
        <c:varyColors val="0"/>
        <c:ser>
          <c:idx val="3"/>
          <c:order val="1"/>
          <c:tx>
            <c:strRef>
              <c:f>Combined!$L$3</c:f>
              <c:strCache>
                <c:ptCount val="1"/>
                <c:pt idx="0">
                  <c:v>RTX-Energy Efficiency</c:v>
                </c:pt>
              </c:strCache>
            </c:strRef>
          </c:tx>
          <c:spPr>
            <a:ln w="28575" cap="rnd">
              <a:solidFill>
                <a:schemeClr val="accent4"/>
              </a:solidFill>
              <a:round/>
            </a:ln>
            <a:effectLst/>
          </c:spPr>
          <c:marker>
            <c:symbol val="circle"/>
            <c:size val="7"/>
            <c:spPr>
              <a:solidFill>
                <a:schemeClr val="accent4"/>
              </a:solidFill>
              <a:ln w="9525">
                <a:solidFill>
                  <a:schemeClr val="accent4"/>
                </a:solidFill>
              </a:ln>
              <a:effectLst/>
            </c:spPr>
          </c:marker>
          <c:cat>
            <c:numRef>
              <c:f>Combined!$J$4:$J$8</c:f>
              <c:numCache>
                <c:formatCode>General</c:formatCode>
                <c:ptCount val="5"/>
                <c:pt idx="0">
                  <c:v>256</c:v>
                </c:pt>
                <c:pt idx="1">
                  <c:v>512</c:v>
                </c:pt>
                <c:pt idx="2">
                  <c:v>1024</c:v>
                </c:pt>
                <c:pt idx="3">
                  <c:v>2048</c:v>
                </c:pt>
                <c:pt idx="4">
                  <c:v>3072</c:v>
                </c:pt>
              </c:numCache>
            </c:numRef>
          </c:cat>
          <c:val>
            <c:numRef>
              <c:f>Combined!$L$4:$L$8</c:f>
              <c:numCache>
                <c:formatCode>General</c:formatCode>
                <c:ptCount val="5"/>
                <c:pt idx="0">
                  <c:v>23.120033316223253</c:v>
                </c:pt>
                <c:pt idx="1">
                  <c:v>25.678672699849169</c:v>
                </c:pt>
                <c:pt idx="2">
                  <c:v>39.737134133370034</c:v>
                </c:pt>
                <c:pt idx="3">
                  <c:v>34.999494458653068</c:v>
                </c:pt>
                <c:pt idx="4">
                  <c:v>34.113954874285731</c:v>
                </c:pt>
              </c:numCache>
            </c:numRef>
          </c:val>
          <c:smooth val="0"/>
          <c:extLst>
            <c:ext xmlns:c16="http://schemas.microsoft.com/office/drawing/2014/chart" uri="{C3380CC4-5D6E-409C-BE32-E72D297353CC}">
              <c16:uniqueId val="{00000002-9228-9C49-A6BC-BE7022D41A62}"/>
            </c:ext>
          </c:extLst>
        </c:ser>
        <c:ser>
          <c:idx val="1"/>
          <c:order val="3"/>
          <c:tx>
            <c:strRef>
              <c:f>Combined!$L$11</c:f>
              <c:strCache>
                <c:ptCount val="1"/>
                <c:pt idx="0">
                  <c:v>V100-Energy Efficiency</c:v>
                </c:pt>
              </c:strCache>
            </c:strRef>
          </c:tx>
          <c:spPr>
            <a:ln w="28575" cap="rnd">
              <a:solidFill>
                <a:schemeClr val="accent2"/>
              </a:solidFill>
              <a:round/>
            </a:ln>
            <a:effectLst/>
          </c:spPr>
          <c:marker>
            <c:symbol val="star"/>
            <c:size val="7"/>
            <c:spPr>
              <a:solidFill>
                <a:schemeClr val="accent2"/>
              </a:solidFill>
              <a:ln w="9525">
                <a:solidFill>
                  <a:schemeClr val="accent2"/>
                </a:solidFill>
              </a:ln>
              <a:effectLst/>
            </c:spPr>
          </c:marker>
          <c:cat>
            <c:numRef>
              <c:f>Combined!$J$12:$J$16</c:f>
              <c:numCache>
                <c:formatCode>General</c:formatCode>
                <c:ptCount val="5"/>
                <c:pt idx="0">
                  <c:v>256</c:v>
                </c:pt>
                <c:pt idx="1">
                  <c:v>512</c:v>
                </c:pt>
                <c:pt idx="2">
                  <c:v>1024</c:v>
                </c:pt>
                <c:pt idx="3">
                  <c:v>2048</c:v>
                </c:pt>
                <c:pt idx="4">
                  <c:v>3072</c:v>
                </c:pt>
              </c:numCache>
            </c:numRef>
          </c:cat>
          <c:val>
            <c:numRef>
              <c:f>Combined!$L$12:$L$16</c:f>
              <c:numCache>
                <c:formatCode>General</c:formatCode>
                <c:ptCount val="5"/>
                <c:pt idx="0">
                  <c:v>29.083976608187136</c:v>
                </c:pt>
                <c:pt idx="1">
                  <c:v>37.705564226956341</c:v>
                </c:pt>
                <c:pt idx="2">
                  <c:v>47.296896038129283</c:v>
                </c:pt>
                <c:pt idx="3">
                  <c:v>40.355972619468453</c:v>
                </c:pt>
                <c:pt idx="4">
                  <c:v>37.79699573101243</c:v>
                </c:pt>
              </c:numCache>
            </c:numRef>
          </c:val>
          <c:smooth val="0"/>
          <c:extLst>
            <c:ext xmlns:c16="http://schemas.microsoft.com/office/drawing/2014/chart" uri="{C3380CC4-5D6E-409C-BE32-E72D297353CC}">
              <c16:uniqueId val="{00000003-9228-9C49-A6BC-BE7022D41A62}"/>
            </c:ext>
          </c:extLst>
        </c:ser>
        <c:dLbls>
          <c:showLegendKey val="0"/>
          <c:showVal val="0"/>
          <c:showCatName val="0"/>
          <c:showSerName val="0"/>
          <c:showPercent val="0"/>
          <c:showBubbleSize val="0"/>
        </c:dLbls>
        <c:marker val="1"/>
        <c:smooth val="0"/>
        <c:axId val="186193824"/>
        <c:axId val="186193264"/>
      </c:lineChart>
      <c:catAx>
        <c:axId val="186192144"/>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Hidden Size</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rgbClr val="000000"/>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6192704"/>
        <c:crosses val="autoZero"/>
        <c:auto val="1"/>
        <c:lblAlgn val="ctr"/>
        <c:lblOffset val="100"/>
        <c:noMultiLvlLbl val="0"/>
      </c:catAx>
      <c:valAx>
        <c:axId val="1861927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TFLOPS</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6192144"/>
        <c:crosses val="autoZero"/>
        <c:crossBetween val="between"/>
      </c:valAx>
      <c:valAx>
        <c:axId val="186193264"/>
        <c:scaling>
          <c:orientation val="minMax"/>
        </c:scaling>
        <c:delete val="0"/>
        <c:axPos val="r"/>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GFLOPS/Watt</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6193824"/>
        <c:crosses val="max"/>
        <c:crossBetween val="between"/>
      </c:valAx>
      <c:catAx>
        <c:axId val="186193824"/>
        <c:scaling>
          <c:orientation val="minMax"/>
        </c:scaling>
        <c:delete val="1"/>
        <c:axPos val="b"/>
        <c:numFmt formatCode="General" sourceLinked="1"/>
        <c:majorTickMark val="out"/>
        <c:minorTickMark val="none"/>
        <c:tickLblPos val="nextTo"/>
        <c:crossAx val="186193264"/>
        <c:crosses val="autoZero"/>
        <c:auto val="1"/>
        <c:lblAlgn val="ctr"/>
        <c:lblOffset val="100"/>
        <c:noMultiLvlLbl val="0"/>
      </c:catAx>
      <c:spPr>
        <a:noFill/>
        <a:ln w="19050">
          <a:solidFill>
            <a:srgbClr val="000000"/>
          </a:solidFill>
        </a:ln>
        <a:effectLst/>
      </c:spPr>
    </c:plotArea>
    <c:legend>
      <c:legendPos val="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Eva!$M$70</c:f>
              <c:strCache>
                <c:ptCount val="1"/>
                <c:pt idx="0">
                  <c:v>TREC10</c:v>
                </c:pt>
              </c:strCache>
            </c:strRef>
          </c:tx>
          <c:spPr>
            <a:ln w="28575" cap="rnd">
              <a:solidFill>
                <a:schemeClr val="accent1"/>
              </a:solidFill>
              <a:round/>
            </a:ln>
            <a:effectLst/>
          </c:spPr>
          <c:marker>
            <c:symbol val="circle"/>
            <c:size val="9"/>
            <c:spPr>
              <a:solidFill>
                <a:schemeClr val="bg1"/>
              </a:solidFill>
              <a:ln w="25400">
                <a:solidFill>
                  <a:schemeClr val="accent1"/>
                </a:solidFill>
              </a:ln>
              <a:effectLst/>
            </c:spPr>
          </c:marker>
          <c:cat>
            <c:strRef>
              <c:f>Eva!$N$69:$Q$69</c:f>
              <c:strCache>
                <c:ptCount val="4"/>
                <c:pt idx="0">
                  <c:v>Baseline</c:v>
                </c:pt>
                <c:pt idx="1">
                  <c:v>MS1</c:v>
                </c:pt>
                <c:pt idx="2">
                  <c:v>MS2</c:v>
                </c:pt>
                <c:pt idx="3">
                  <c:v>ŋ-LSTM</c:v>
                </c:pt>
              </c:strCache>
            </c:strRef>
          </c:cat>
          <c:val>
            <c:numRef>
              <c:f>Eva!$N$70:$Q$70</c:f>
              <c:numCache>
                <c:formatCode>General</c:formatCode>
                <c:ptCount val="4"/>
                <c:pt idx="0">
                  <c:v>1</c:v>
                </c:pt>
                <c:pt idx="1">
                  <c:v>0.32727272727272727</c:v>
                </c:pt>
                <c:pt idx="2">
                  <c:v>0.64</c:v>
                </c:pt>
                <c:pt idx="3">
                  <c:v>0.20945454545454548</c:v>
                </c:pt>
              </c:numCache>
            </c:numRef>
          </c:val>
          <c:smooth val="0"/>
          <c:extLst>
            <c:ext xmlns:c16="http://schemas.microsoft.com/office/drawing/2014/chart" uri="{C3380CC4-5D6E-409C-BE32-E72D297353CC}">
              <c16:uniqueId val="{00000000-E1CF-764C-9603-94DA14617FC5}"/>
            </c:ext>
          </c:extLst>
        </c:ser>
        <c:ser>
          <c:idx val="1"/>
          <c:order val="1"/>
          <c:tx>
            <c:strRef>
              <c:f>Eva!$M$71</c:f>
              <c:strCache>
                <c:ptCount val="1"/>
                <c:pt idx="0">
                  <c:v>PTB</c:v>
                </c:pt>
              </c:strCache>
            </c:strRef>
          </c:tx>
          <c:spPr>
            <a:ln w="28575" cap="rnd">
              <a:solidFill>
                <a:schemeClr val="accent2"/>
              </a:solidFill>
              <a:round/>
            </a:ln>
            <a:effectLst/>
          </c:spPr>
          <c:marker>
            <c:symbol val="square"/>
            <c:size val="9"/>
            <c:spPr>
              <a:solidFill>
                <a:schemeClr val="bg1"/>
              </a:solidFill>
              <a:ln w="25400">
                <a:solidFill>
                  <a:schemeClr val="accent2"/>
                </a:solidFill>
              </a:ln>
              <a:effectLst/>
            </c:spPr>
          </c:marker>
          <c:cat>
            <c:strRef>
              <c:f>Eva!$N$69:$Q$69</c:f>
              <c:strCache>
                <c:ptCount val="4"/>
                <c:pt idx="0">
                  <c:v>Baseline</c:v>
                </c:pt>
                <c:pt idx="1">
                  <c:v>MS1</c:v>
                </c:pt>
                <c:pt idx="2">
                  <c:v>MS2</c:v>
                </c:pt>
                <c:pt idx="3">
                  <c:v>ŋ-LSTM</c:v>
                </c:pt>
              </c:strCache>
            </c:strRef>
          </c:cat>
          <c:val>
            <c:numRef>
              <c:f>Eva!$N$71:$Q$71</c:f>
              <c:numCache>
                <c:formatCode>General</c:formatCode>
                <c:ptCount val="4"/>
                <c:pt idx="0">
                  <c:v>1</c:v>
                </c:pt>
                <c:pt idx="1">
                  <c:v>0.43636363636363634</c:v>
                </c:pt>
                <c:pt idx="2">
                  <c:v>0.6</c:v>
                </c:pt>
                <c:pt idx="3">
                  <c:v>0.26181818181818178</c:v>
                </c:pt>
              </c:numCache>
            </c:numRef>
          </c:val>
          <c:smooth val="0"/>
          <c:extLst>
            <c:ext xmlns:c16="http://schemas.microsoft.com/office/drawing/2014/chart" uri="{C3380CC4-5D6E-409C-BE32-E72D297353CC}">
              <c16:uniqueId val="{00000001-E1CF-764C-9603-94DA14617FC5}"/>
            </c:ext>
          </c:extLst>
        </c:ser>
        <c:ser>
          <c:idx val="2"/>
          <c:order val="2"/>
          <c:tx>
            <c:strRef>
              <c:f>Eva!$M$72</c:f>
              <c:strCache>
                <c:ptCount val="1"/>
                <c:pt idx="0">
                  <c:v>IMDB</c:v>
                </c:pt>
              </c:strCache>
            </c:strRef>
          </c:tx>
          <c:spPr>
            <a:ln w="28575" cap="rnd">
              <a:solidFill>
                <a:schemeClr val="accent3"/>
              </a:solidFill>
              <a:round/>
            </a:ln>
            <a:effectLst/>
          </c:spPr>
          <c:marker>
            <c:symbol val="triangle"/>
            <c:size val="9"/>
            <c:spPr>
              <a:solidFill>
                <a:schemeClr val="bg1"/>
              </a:solidFill>
              <a:ln w="25400">
                <a:solidFill>
                  <a:schemeClr val="accent3"/>
                </a:solidFill>
              </a:ln>
              <a:effectLst/>
            </c:spPr>
          </c:marker>
          <c:cat>
            <c:strRef>
              <c:f>Eva!$N$69:$Q$69</c:f>
              <c:strCache>
                <c:ptCount val="4"/>
                <c:pt idx="0">
                  <c:v>Baseline</c:v>
                </c:pt>
                <c:pt idx="1">
                  <c:v>MS1</c:v>
                </c:pt>
                <c:pt idx="2">
                  <c:v>MS2</c:v>
                </c:pt>
                <c:pt idx="3">
                  <c:v>ŋ-LSTM</c:v>
                </c:pt>
              </c:strCache>
            </c:strRef>
          </c:cat>
          <c:val>
            <c:numRef>
              <c:f>Eva!$N$72:$Q$72</c:f>
              <c:numCache>
                <c:formatCode>General</c:formatCode>
                <c:ptCount val="4"/>
                <c:pt idx="0">
                  <c:v>1</c:v>
                </c:pt>
                <c:pt idx="1">
                  <c:v>0.37090909090909091</c:v>
                </c:pt>
                <c:pt idx="2">
                  <c:v>0.56000000000000005</c:v>
                </c:pt>
                <c:pt idx="3">
                  <c:v>0.20770909090909093</c:v>
                </c:pt>
              </c:numCache>
            </c:numRef>
          </c:val>
          <c:smooth val="0"/>
          <c:extLst>
            <c:ext xmlns:c16="http://schemas.microsoft.com/office/drawing/2014/chart" uri="{C3380CC4-5D6E-409C-BE32-E72D297353CC}">
              <c16:uniqueId val="{00000002-E1CF-764C-9603-94DA14617FC5}"/>
            </c:ext>
          </c:extLst>
        </c:ser>
        <c:ser>
          <c:idx val="3"/>
          <c:order val="3"/>
          <c:tx>
            <c:strRef>
              <c:f>Eva!$M$73</c:f>
              <c:strCache>
                <c:ptCount val="1"/>
                <c:pt idx="0">
                  <c:v>WAYMO</c:v>
                </c:pt>
              </c:strCache>
            </c:strRef>
          </c:tx>
          <c:spPr>
            <a:ln w="28575" cap="rnd">
              <a:solidFill>
                <a:schemeClr val="accent4"/>
              </a:solidFill>
              <a:round/>
            </a:ln>
            <a:effectLst/>
          </c:spPr>
          <c:marker>
            <c:symbol val="diamond"/>
            <c:size val="9"/>
            <c:spPr>
              <a:solidFill>
                <a:schemeClr val="bg1"/>
              </a:solidFill>
              <a:ln w="25400">
                <a:solidFill>
                  <a:schemeClr val="accent4"/>
                </a:solidFill>
              </a:ln>
              <a:effectLst/>
            </c:spPr>
          </c:marker>
          <c:cat>
            <c:strRef>
              <c:f>Eva!$N$69:$Q$69</c:f>
              <c:strCache>
                <c:ptCount val="4"/>
                <c:pt idx="0">
                  <c:v>Baseline</c:v>
                </c:pt>
                <c:pt idx="1">
                  <c:v>MS1</c:v>
                </c:pt>
                <c:pt idx="2">
                  <c:v>MS2</c:v>
                </c:pt>
                <c:pt idx="3">
                  <c:v>ŋ-LSTM</c:v>
                </c:pt>
              </c:strCache>
            </c:strRef>
          </c:cat>
          <c:val>
            <c:numRef>
              <c:f>Eva!$N$73:$Q$73</c:f>
              <c:numCache>
                <c:formatCode>General</c:formatCode>
                <c:ptCount val="4"/>
                <c:pt idx="0">
                  <c:v>1</c:v>
                </c:pt>
                <c:pt idx="1">
                  <c:v>0.4363636363636364</c:v>
                </c:pt>
                <c:pt idx="2">
                  <c:v>0.48</c:v>
                </c:pt>
                <c:pt idx="3">
                  <c:v>0.20945454545454545</c:v>
                </c:pt>
              </c:numCache>
            </c:numRef>
          </c:val>
          <c:smooth val="0"/>
          <c:extLst>
            <c:ext xmlns:c16="http://schemas.microsoft.com/office/drawing/2014/chart" uri="{C3380CC4-5D6E-409C-BE32-E72D297353CC}">
              <c16:uniqueId val="{00000003-E1CF-764C-9603-94DA14617FC5}"/>
            </c:ext>
          </c:extLst>
        </c:ser>
        <c:ser>
          <c:idx val="4"/>
          <c:order val="4"/>
          <c:tx>
            <c:strRef>
              <c:f>Eva!$M$74</c:f>
              <c:strCache>
                <c:ptCount val="1"/>
                <c:pt idx="0">
                  <c:v>WMT</c:v>
                </c:pt>
              </c:strCache>
            </c:strRef>
          </c:tx>
          <c:spPr>
            <a:ln w="28575" cap="rnd">
              <a:solidFill>
                <a:schemeClr val="accent5"/>
              </a:solidFill>
              <a:round/>
            </a:ln>
            <a:effectLst/>
          </c:spPr>
          <c:marker>
            <c:symbol val="plus"/>
            <c:size val="9"/>
            <c:spPr>
              <a:noFill/>
              <a:ln w="25400">
                <a:solidFill>
                  <a:schemeClr val="accent5"/>
                </a:solidFill>
              </a:ln>
              <a:effectLst/>
            </c:spPr>
          </c:marker>
          <c:cat>
            <c:strRef>
              <c:f>Eva!$N$69:$Q$69</c:f>
              <c:strCache>
                <c:ptCount val="4"/>
                <c:pt idx="0">
                  <c:v>Baseline</c:v>
                </c:pt>
                <c:pt idx="1">
                  <c:v>MS1</c:v>
                </c:pt>
                <c:pt idx="2">
                  <c:v>MS2</c:v>
                </c:pt>
                <c:pt idx="3">
                  <c:v>ŋ-LSTM</c:v>
                </c:pt>
              </c:strCache>
            </c:strRef>
          </c:cat>
          <c:val>
            <c:numRef>
              <c:f>Eva!$N$74:$Q$74</c:f>
              <c:numCache>
                <c:formatCode>General</c:formatCode>
                <c:ptCount val="4"/>
                <c:pt idx="0">
                  <c:v>1</c:v>
                </c:pt>
                <c:pt idx="1">
                  <c:v>0.42</c:v>
                </c:pt>
                <c:pt idx="2">
                  <c:v>0.39999999999999997</c:v>
                </c:pt>
                <c:pt idx="3">
                  <c:v>0.16800000000000001</c:v>
                </c:pt>
              </c:numCache>
            </c:numRef>
          </c:val>
          <c:smooth val="0"/>
          <c:extLst>
            <c:ext xmlns:c16="http://schemas.microsoft.com/office/drawing/2014/chart" uri="{C3380CC4-5D6E-409C-BE32-E72D297353CC}">
              <c16:uniqueId val="{00000004-E1CF-764C-9603-94DA14617FC5}"/>
            </c:ext>
          </c:extLst>
        </c:ser>
        <c:ser>
          <c:idx val="5"/>
          <c:order val="5"/>
          <c:tx>
            <c:strRef>
              <c:f>Eva!$M$75</c:f>
              <c:strCache>
                <c:ptCount val="1"/>
                <c:pt idx="0">
                  <c:v>BABI</c:v>
                </c:pt>
              </c:strCache>
            </c:strRef>
          </c:tx>
          <c:spPr>
            <a:ln w="28575" cap="rnd">
              <a:solidFill>
                <a:schemeClr val="accent6"/>
              </a:solidFill>
              <a:round/>
            </a:ln>
            <a:effectLst/>
          </c:spPr>
          <c:marker>
            <c:symbol val="x"/>
            <c:size val="9"/>
            <c:spPr>
              <a:noFill/>
              <a:ln w="25400">
                <a:solidFill>
                  <a:schemeClr val="accent6"/>
                </a:solidFill>
              </a:ln>
              <a:effectLst/>
            </c:spPr>
          </c:marker>
          <c:cat>
            <c:strRef>
              <c:f>Eva!$N$69:$Q$69</c:f>
              <c:strCache>
                <c:ptCount val="4"/>
                <c:pt idx="0">
                  <c:v>Baseline</c:v>
                </c:pt>
                <c:pt idx="1">
                  <c:v>MS1</c:v>
                </c:pt>
                <c:pt idx="2">
                  <c:v>MS2</c:v>
                </c:pt>
                <c:pt idx="3">
                  <c:v>ŋ-LSTM</c:v>
                </c:pt>
              </c:strCache>
            </c:strRef>
          </c:cat>
          <c:val>
            <c:numRef>
              <c:f>Eva!$N$75:$Q$75</c:f>
              <c:numCache>
                <c:formatCode>General</c:formatCode>
                <c:ptCount val="4"/>
                <c:pt idx="0">
                  <c:v>1</c:v>
                </c:pt>
                <c:pt idx="1">
                  <c:v>0.3927272727272727</c:v>
                </c:pt>
                <c:pt idx="2">
                  <c:v>0.36</c:v>
                </c:pt>
                <c:pt idx="3">
                  <c:v>0.14138181818181816</c:v>
                </c:pt>
              </c:numCache>
            </c:numRef>
          </c:val>
          <c:smooth val="0"/>
          <c:extLst>
            <c:ext xmlns:c16="http://schemas.microsoft.com/office/drawing/2014/chart" uri="{C3380CC4-5D6E-409C-BE32-E72D297353CC}">
              <c16:uniqueId val="{00000005-E1CF-764C-9603-94DA14617FC5}"/>
            </c:ext>
          </c:extLst>
        </c:ser>
        <c:dLbls>
          <c:showLegendKey val="0"/>
          <c:showVal val="0"/>
          <c:showCatName val="0"/>
          <c:showSerName val="0"/>
          <c:showPercent val="0"/>
          <c:showBubbleSize val="0"/>
        </c:dLbls>
        <c:marker val="1"/>
        <c:smooth val="0"/>
        <c:axId val="187581488"/>
        <c:axId val="187582048"/>
      </c:lineChart>
      <c:catAx>
        <c:axId val="187581488"/>
        <c:scaling>
          <c:orientation val="minMax"/>
        </c:scaling>
        <c:delete val="0"/>
        <c:axPos val="b"/>
        <c:numFmt formatCode="General" sourceLinked="1"/>
        <c:majorTickMark val="none"/>
        <c:minorTickMark val="cross"/>
        <c:tickLblPos val="nextTo"/>
        <c:spPr>
          <a:noFill/>
          <a:ln w="28575" cap="flat" cmpd="sng" algn="ctr">
            <a:solidFill>
              <a:schemeClr val="tx1"/>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87582048"/>
        <c:crosses val="autoZero"/>
        <c:auto val="1"/>
        <c:lblAlgn val="ctr"/>
        <c:lblOffset val="100"/>
        <c:noMultiLvlLbl val="0"/>
      </c:catAx>
      <c:valAx>
        <c:axId val="187582048"/>
        <c:scaling>
          <c:orientation val="minMax"/>
          <c:max val="1"/>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r>
                  <a:rPr lang="en-US" sz="2400" dirty="0" err="1"/>
                  <a:t>Intmd</a:t>
                </a:r>
                <a:r>
                  <a:rPr lang="en-US" sz="2400" dirty="0"/>
                  <a:t>-</a:t>
                </a:r>
                <a:r>
                  <a:rPr lang="en-US" sz="2400" baseline="0" dirty="0"/>
                  <a:t>Variable DM</a:t>
                </a:r>
                <a:endParaRPr lang="en-US" sz="2400" dirty="0"/>
              </a:p>
            </c:rich>
          </c:tx>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87581488"/>
        <c:crosses val="autoZero"/>
        <c:crossBetween val="between"/>
        <c:majorUnit val="0.2"/>
      </c:valAx>
      <c:spPr>
        <a:noFill/>
        <a:ln w="28575">
          <a:solidFill>
            <a:schemeClr val="tx1"/>
          </a:solidFill>
        </a:ln>
        <a:effectLst/>
      </c:spPr>
    </c:plotArea>
    <c:plotVisOnly val="1"/>
    <c:dispBlanksAs val="gap"/>
    <c:showDLblsOverMax val="0"/>
  </c:chart>
  <c:spPr>
    <a:noFill/>
    <a:ln>
      <a:noFill/>
    </a:ln>
    <a:effectLst/>
  </c:spPr>
  <c:txPr>
    <a:bodyPr/>
    <a:lstStyle/>
    <a:p>
      <a:pPr>
        <a:defRPr sz="2000">
          <a:solidFill>
            <a:schemeClr val="tx1"/>
          </a:solidFill>
        </a:defRPr>
      </a:pPr>
      <a:endParaRPr lang="en-US"/>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stacked"/>
        <c:varyColors val="0"/>
        <c:ser>
          <c:idx val="0"/>
          <c:order val="0"/>
          <c:tx>
            <c:strRef>
              <c:f>Eva!$J$79</c:f>
              <c:strCache>
                <c:ptCount val="1"/>
                <c:pt idx="0">
                  <c:v>Weight Matrices</c:v>
                </c:pt>
              </c:strCache>
            </c:strRef>
          </c:tx>
          <c:spPr>
            <a:solidFill>
              <a:schemeClr val="accent2"/>
            </a:solidFill>
            <a:ln>
              <a:noFill/>
            </a:ln>
            <a:effectLst/>
          </c:spPr>
          <c:invertIfNegative val="0"/>
          <c:cat>
            <c:strRef>
              <c:f>Eva!$I$80:$I$108</c:f>
              <c:strCache>
                <c:ptCount val="29"/>
                <c:pt idx="0">
                  <c:v>Baseline</c:v>
                </c:pt>
                <c:pt idx="1">
                  <c:v>MS1</c:v>
                </c:pt>
                <c:pt idx="2">
                  <c:v>MS2</c:v>
                </c:pt>
                <c:pt idx="3">
                  <c:v>ŋ-LSTM</c:v>
                </c:pt>
                <c:pt idx="5">
                  <c:v>Baseline</c:v>
                </c:pt>
                <c:pt idx="6">
                  <c:v>MS1</c:v>
                </c:pt>
                <c:pt idx="7">
                  <c:v>MS2</c:v>
                </c:pt>
                <c:pt idx="8">
                  <c:v>ŋ-LSTM</c:v>
                </c:pt>
                <c:pt idx="10">
                  <c:v>Baseline</c:v>
                </c:pt>
                <c:pt idx="11">
                  <c:v>MS1</c:v>
                </c:pt>
                <c:pt idx="12">
                  <c:v>MS2</c:v>
                </c:pt>
                <c:pt idx="13">
                  <c:v>ŋ-LSTM</c:v>
                </c:pt>
                <c:pt idx="15">
                  <c:v>Baseline</c:v>
                </c:pt>
                <c:pt idx="16">
                  <c:v>MS1</c:v>
                </c:pt>
                <c:pt idx="17">
                  <c:v>MS2</c:v>
                </c:pt>
                <c:pt idx="18">
                  <c:v>ŋ-LSTM</c:v>
                </c:pt>
                <c:pt idx="20">
                  <c:v>Baseline</c:v>
                </c:pt>
                <c:pt idx="21">
                  <c:v>MS1</c:v>
                </c:pt>
                <c:pt idx="22">
                  <c:v>MS2</c:v>
                </c:pt>
                <c:pt idx="23">
                  <c:v>ŋ-LSTM</c:v>
                </c:pt>
                <c:pt idx="25">
                  <c:v>Baseline</c:v>
                </c:pt>
                <c:pt idx="26">
                  <c:v>MS1</c:v>
                </c:pt>
                <c:pt idx="27">
                  <c:v>MS2</c:v>
                </c:pt>
                <c:pt idx="28">
                  <c:v>ŋ-LSTM</c:v>
                </c:pt>
              </c:strCache>
            </c:strRef>
          </c:cat>
          <c:val>
            <c:numRef>
              <c:f>Eva!$J$80:$J$108</c:f>
              <c:numCache>
                <c:formatCode>General</c:formatCode>
                <c:ptCount val="29"/>
                <c:pt idx="0">
                  <c:v>0.52316076294277924</c:v>
                </c:pt>
                <c:pt idx="1">
                  <c:v>0.52316076294277924</c:v>
                </c:pt>
                <c:pt idx="2">
                  <c:v>0.52316076294277924</c:v>
                </c:pt>
                <c:pt idx="3">
                  <c:v>0.52316076294277924</c:v>
                </c:pt>
                <c:pt idx="5">
                  <c:v>0.28152492668621704</c:v>
                </c:pt>
                <c:pt idx="6">
                  <c:v>0.28152492668621704</c:v>
                </c:pt>
                <c:pt idx="7">
                  <c:v>0.28152492668621704</c:v>
                </c:pt>
                <c:pt idx="8">
                  <c:v>0.28152492668621704</c:v>
                </c:pt>
                <c:pt idx="10">
                  <c:v>0.15458937198067632</c:v>
                </c:pt>
                <c:pt idx="11">
                  <c:v>0.15458937198067632</c:v>
                </c:pt>
                <c:pt idx="12">
                  <c:v>0.15458937198067632</c:v>
                </c:pt>
                <c:pt idx="13">
                  <c:v>0.15458937198067632</c:v>
                </c:pt>
                <c:pt idx="15">
                  <c:v>6.6666666666666666E-2</c:v>
                </c:pt>
                <c:pt idx="16">
                  <c:v>6.6666666666666666E-2</c:v>
                </c:pt>
                <c:pt idx="17">
                  <c:v>6.6666666666666666E-2</c:v>
                </c:pt>
                <c:pt idx="18">
                  <c:v>6.6666666666666666E-2</c:v>
                </c:pt>
                <c:pt idx="20">
                  <c:v>5.7091882247992866E-2</c:v>
                </c:pt>
                <c:pt idx="21">
                  <c:v>5.7091882247992866E-2</c:v>
                </c:pt>
                <c:pt idx="22">
                  <c:v>5.7091882247992866E-2</c:v>
                </c:pt>
                <c:pt idx="23">
                  <c:v>5.7091882247992866E-2</c:v>
                </c:pt>
                <c:pt idx="25">
                  <c:v>3.6347114947751023E-2</c:v>
                </c:pt>
                <c:pt idx="26">
                  <c:v>3.6347114947751023E-2</c:v>
                </c:pt>
                <c:pt idx="27">
                  <c:v>3.6347114947751023E-2</c:v>
                </c:pt>
                <c:pt idx="28">
                  <c:v>3.6347114947751023E-2</c:v>
                </c:pt>
              </c:numCache>
            </c:numRef>
          </c:val>
          <c:extLst>
            <c:ext xmlns:c16="http://schemas.microsoft.com/office/drawing/2014/chart" uri="{C3380CC4-5D6E-409C-BE32-E72D297353CC}">
              <c16:uniqueId val="{00000000-CD40-CD42-A4E7-47926B9ADCD9}"/>
            </c:ext>
          </c:extLst>
        </c:ser>
        <c:ser>
          <c:idx val="1"/>
          <c:order val="1"/>
          <c:tx>
            <c:strRef>
              <c:f>Eva!$K$79</c:f>
              <c:strCache>
                <c:ptCount val="1"/>
                <c:pt idx="0">
                  <c:v>Activation Data</c:v>
                </c:pt>
              </c:strCache>
            </c:strRef>
          </c:tx>
          <c:spPr>
            <a:solidFill>
              <a:schemeClr val="accent4"/>
            </a:solidFill>
            <a:ln>
              <a:noFill/>
            </a:ln>
            <a:effectLst/>
          </c:spPr>
          <c:invertIfNegative val="0"/>
          <c:cat>
            <c:strRef>
              <c:f>Eva!$I$80:$I$108</c:f>
              <c:strCache>
                <c:ptCount val="29"/>
                <c:pt idx="0">
                  <c:v>Baseline</c:v>
                </c:pt>
                <c:pt idx="1">
                  <c:v>MS1</c:v>
                </c:pt>
                <c:pt idx="2">
                  <c:v>MS2</c:v>
                </c:pt>
                <c:pt idx="3">
                  <c:v>ŋ-LSTM</c:v>
                </c:pt>
                <c:pt idx="5">
                  <c:v>Baseline</c:v>
                </c:pt>
                <c:pt idx="6">
                  <c:v>MS1</c:v>
                </c:pt>
                <c:pt idx="7">
                  <c:v>MS2</c:v>
                </c:pt>
                <c:pt idx="8">
                  <c:v>ŋ-LSTM</c:v>
                </c:pt>
                <c:pt idx="10">
                  <c:v>Baseline</c:v>
                </c:pt>
                <c:pt idx="11">
                  <c:v>MS1</c:v>
                </c:pt>
                <c:pt idx="12">
                  <c:v>MS2</c:v>
                </c:pt>
                <c:pt idx="13">
                  <c:v>ŋ-LSTM</c:v>
                </c:pt>
                <c:pt idx="15">
                  <c:v>Baseline</c:v>
                </c:pt>
                <c:pt idx="16">
                  <c:v>MS1</c:v>
                </c:pt>
                <c:pt idx="17">
                  <c:v>MS2</c:v>
                </c:pt>
                <c:pt idx="18">
                  <c:v>ŋ-LSTM</c:v>
                </c:pt>
                <c:pt idx="20">
                  <c:v>Baseline</c:v>
                </c:pt>
                <c:pt idx="21">
                  <c:v>MS1</c:v>
                </c:pt>
                <c:pt idx="22">
                  <c:v>MS2</c:v>
                </c:pt>
                <c:pt idx="23">
                  <c:v>ŋ-LSTM</c:v>
                </c:pt>
                <c:pt idx="25">
                  <c:v>Baseline</c:v>
                </c:pt>
                <c:pt idx="26">
                  <c:v>MS1</c:v>
                </c:pt>
                <c:pt idx="27">
                  <c:v>MS2</c:v>
                </c:pt>
                <c:pt idx="28">
                  <c:v>ŋ-LSTM</c:v>
                </c:pt>
              </c:strCache>
            </c:strRef>
          </c:cat>
          <c:val>
            <c:numRef>
              <c:f>Eva!$K$80:$K$108</c:f>
              <c:numCache>
                <c:formatCode>General</c:formatCode>
                <c:ptCount val="29"/>
                <c:pt idx="0">
                  <c:v>0.13623978201634879</c:v>
                </c:pt>
                <c:pt idx="1">
                  <c:v>0.13623978201634879</c:v>
                </c:pt>
                <c:pt idx="2">
                  <c:v>8.7193460490463212E-2</c:v>
                </c:pt>
                <c:pt idx="3">
                  <c:v>8.7193460490463212E-2</c:v>
                </c:pt>
                <c:pt idx="5">
                  <c:v>0.20527859237536658</c:v>
                </c:pt>
                <c:pt idx="6">
                  <c:v>0.20527859237536658</c:v>
                </c:pt>
                <c:pt idx="7">
                  <c:v>0.12316715542521994</c:v>
                </c:pt>
                <c:pt idx="8">
                  <c:v>0.12316715542521994</c:v>
                </c:pt>
                <c:pt idx="10">
                  <c:v>0.24154589371980675</c:v>
                </c:pt>
                <c:pt idx="11">
                  <c:v>0.24154589371980675</c:v>
                </c:pt>
                <c:pt idx="12">
                  <c:v>0.13526570048309178</c:v>
                </c:pt>
                <c:pt idx="13">
                  <c:v>0.13526570048309178</c:v>
                </c:pt>
                <c:pt idx="15">
                  <c:v>0.26666666666666666</c:v>
                </c:pt>
                <c:pt idx="16">
                  <c:v>0.26666666666666666</c:v>
                </c:pt>
                <c:pt idx="17">
                  <c:v>0.128</c:v>
                </c:pt>
                <c:pt idx="18">
                  <c:v>0.128</c:v>
                </c:pt>
                <c:pt idx="20">
                  <c:v>0.2694023193577163</c:v>
                </c:pt>
                <c:pt idx="21">
                  <c:v>0.2694023193577163</c:v>
                </c:pt>
                <c:pt idx="22">
                  <c:v>0.10776092774308653</c:v>
                </c:pt>
                <c:pt idx="23">
                  <c:v>0.10776092774308653</c:v>
                </c:pt>
                <c:pt idx="25">
                  <c:v>0.275329395729214</c:v>
                </c:pt>
                <c:pt idx="26">
                  <c:v>0.275329395729214</c:v>
                </c:pt>
                <c:pt idx="27">
                  <c:v>9.9118582462517035E-2</c:v>
                </c:pt>
                <c:pt idx="28">
                  <c:v>9.9118582462517035E-2</c:v>
                </c:pt>
              </c:numCache>
            </c:numRef>
          </c:val>
          <c:extLst>
            <c:ext xmlns:c16="http://schemas.microsoft.com/office/drawing/2014/chart" uri="{C3380CC4-5D6E-409C-BE32-E72D297353CC}">
              <c16:uniqueId val="{00000001-CD40-CD42-A4E7-47926B9ADCD9}"/>
            </c:ext>
          </c:extLst>
        </c:ser>
        <c:ser>
          <c:idx val="2"/>
          <c:order val="2"/>
          <c:tx>
            <c:strRef>
              <c:f>Eva!$L$79</c:f>
              <c:strCache>
                <c:ptCount val="1"/>
                <c:pt idx="0">
                  <c:v>Intmd-Variables</c:v>
                </c:pt>
              </c:strCache>
            </c:strRef>
          </c:tx>
          <c:spPr>
            <a:solidFill>
              <a:schemeClr val="accent6"/>
            </a:solidFill>
            <a:ln>
              <a:noFill/>
            </a:ln>
            <a:effectLst/>
          </c:spPr>
          <c:invertIfNegative val="0"/>
          <c:cat>
            <c:strRef>
              <c:f>Eva!$I$80:$I$108</c:f>
              <c:strCache>
                <c:ptCount val="29"/>
                <c:pt idx="0">
                  <c:v>Baseline</c:v>
                </c:pt>
                <c:pt idx="1">
                  <c:v>MS1</c:v>
                </c:pt>
                <c:pt idx="2">
                  <c:v>MS2</c:v>
                </c:pt>
                <c:pt idx="3">
                  <c:v>ŋ-LSTM</c:v>
                </c:pt>
                <c:pt idx="5">
                  <c:v>Baseline</c:v>
                </c:pt>
                <c:pt idx="6">
                  <c:v>MS1</c:v>
                </c:pt>
                <c:pt idx="7">
                  <c:v>MS2</c:v>
                </c:pt>
                <c:pt idx="8">
                  <c:v>ŋ-LSTM</c:v>
                </c:pt>
                <c:pt idx="10">
                  <c:v>Baseline</c:v>
                </c:pt>
                <c:pt idx="11">
                  <c:v>MS1</c:v>
                </c:pt>
                <c:pt idx="12">
                  <c:v>MS2</c:v>
                </c:pt>
                <c:pt idx="13">
                  <c:v>ŋ-LSTM</c:v>
                </c:pt>
                <c:pt idx="15">
                  <c:v>Baseline</c:v>
                </c:pt>
                <c:pt idx="16">
                  <c:v>MS1</c:v>
                </c:pt>
                <c:pt idx="17">
                  <c:v>MS2</c:v>
                </c:pt>
                <c:pt idx="18">
                  <c:v>ŋ-LSTM</c:v>
                </c:pt>
                <c:pt idx="20">
                  <c:v>Baseline</c:v>
                </c:pt>
                <c:pt idx="21">
                  <c:v>MS1</c:v>
                </c:pt>
                <c:pt idx="22">
                  <c:v>MS2</c:v>
                </c:pt>
                <c:pt idx="23">
                  <c:v>ŋ-LSTM</c:v>
                </c:pt>
                <c:pt idx="25">
                  <c:v>Baseline</c:v>
                </c:pt>
                <c:pt idx="26">
                  <c:v>MS1</c:v>
                </c:pt>
                <c:pt idx="27">
                  <c:v>MS2</c:v>
                </c:pt>
                <c:pt idx="28">
                  <c:v>ŋ-LSTM</c:v>
                </c:pt>
              </c:strCache>
            </c:strRef>
          </c:cat>
          <c:val>
            <c:numRef>
              <c:f>Eva!$L$80:$L$108</c:f>
              <c:numCache>
                <c:formatCode>General</c:formatCode>
                <c:ptCount val="29"/>
                <c:pt idx="0">
                  <c:v>0.34059945504087191</c:v>
                </c:pt>
                <c:pt idx="1">
                  <c:v>0.1226158038147139</c:v>
                </c:pt>
                <c:pt idx="2">
                  <c:v>0.21798365122615804</c:v>
                </c:pt>
                <c:pt idx="3">
                  <c:v>7.8474114441416901E-2</c:v>
                </c:pt>
                <c:pt idx="5">
                  <c:v>0.51319648093841641</c:v>
                </c:pt>
                <c:pt idx="6">
                  <c:v>0.24633431085043989</c:v>
                </c:pt>
                <c:pt idx="7">
                  <c:v>0.30791788856304986</c:v>
                </c:pt>
                <c:pt idx="8">
                  <c:v>0.14780058651026393</c:v>
                </c:pt>
                <c:pt idx="10">
                  <c:v>0.60386473429951693</c:v>
                </c:pt>
                <c:pt idx="11">
                  <c:v>0.24637681159420291</c:v>
                </c:pt>
                <c:pt idx="12">
                  <c:v>0.33816425120772947</c:v>
                </c:pt>
                <c:pt idx="13">
                  <c:v>0.13797101449275365</c:v>
                </c:pt>
                <c:pt idx="15">
                  <c:v>0.66666666666666663</c:v>
                </c:pt>
                <c:pt idx="16">
                  <c:v>0.32</c:v>
                </c:pt>
                <c:pt idx="17">
                  <c:v>0.32</c:v>
                </c:pt>
                <c:pt idx="18">
                  <c:v>0.15359999999999999</c:v>
                </c:pt>
                <c:pt idx="20">
                  <c:v>0.67350579839429081</c:v>
                </c:pt>
                <c:pt idx="21">
                  <c:v>0.31115967885816237</c:v>
                </c:pt>
                <c:pt idx="22">
                  <c:v>0.2694023193577163</c:v>
                </c:pt>
                <c:pt idx="23">
                  <c:v>0.12446387154326494</c:v>
                </c:pt>
                <c:pt idx="25">
                  <c:v>0.688323489323035</c:v>
                </c:pt>
                <c:pt idx="26">
                  <c:v>0.29735574738755111</c:v>
                </c:pt>
                <c:pt idx="27">
                  <c:v>0.24779645615629259</c:v>
                </c:pt>
                <c:pt idx="28">
                  <c:v>0.1070480690595184</c:v>
                </c:pt>
              </c:numCache>
            </c:numRef>
          </c:val>
          <c:extLst>
            <c:ext xmlns:c16="http://schemas.microsoft.com/office/drawing/2014/chart" uri="{C3380CC4-5D6E-409C-BE32-E72D297353CC}">
              <c16:uniqueId val="{00000002-CD40-CD42-A4E7-47926B9ADCD9}"/>
            </c:ext>
          </c:extLst>
        </c:ser>
        <c:dLbls>
          <c:showLegendKey val="0"/>
          <c:showVal val="0"/>
          <c:showCatName val="0"/>
          <c:showSerName val="0"/>
          <c:showPercent val="0"/>
          <c:showBubbleSize val="0"/>
        </c:dLbls>
        <c:gapWidth val="85"/>
        <c:overlap val="100"/>
        <c:axId val="188038208"/>
        <c:axId val="188038768"/>
      </c:barChart>
      <c:catAx>
        <c:axId val="188038208"/>
        <c:scaling>
          <c:orientation val="minMax"/>
        </c:scaling>
        <c:delete val="0"/>
        <c:axPos val="b"/>
        <c:numFmt formatCode="General" sourceLinked="1"/>
        <c:majorTickMark val="none"/>
        <c:minorTickMark val="none"/>
        <c:tickLblPos val="nextTo"/>
        <c:spPr>
          <a:noFill/>
          <a:ln w="28575" cap="flat" cmpd="sng" algn="ctr">
            <a:solidFill>
              <a:schemeClr val="tx1"/>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88038768"/>
        <c:crosses val="autoZero"/>
        <c:auto val="1"/>
        <c:lblAlgn val="ctr"/>
        <c:lblOffset val="100"/>
        <c:tickMarkSkip val="5"/>
        <c:noMultiLvlLbl val="0"/>
      </c:catAx>
      <c:valAx>
        <c:axId val="1880387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r>
                  <a:rPr lang="en-US" sz="2400" dirty="0"/>
                  <a:t>Memory Footprint</a:t>
                </a:r>
              </a:p>
            </c:rich>
          </c:tx>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88038208"/>
        <c:crosses val="autoZero"/>
        <c:crossBetween val="between"/>
      </c:valAx>
      <c:spPr>
        <a:noFill/>
        <a:ln w="28575">
          <a:solidFill>
            <a:schemeClr val="tx1"/>
          </a:solidFill>
        </a:ln>
        <a:effectLst/>
      </c:spPr>
    </c:plotArea>
    <c:legend>
      <c:legendPos val="t"/>
      <c:layout>
        <c:manualLayout>
          <c:xMode val="edge"/>
          <c:yMode val="edge"/>
          <c:x val="0.15943830529706512"/>
          <c:y val="0.1146428354000953"/>
          <c:w val="0.77614061381531851"/>
          <c:h val="0.10161687867734615"/>
        </c:manualLayout>
      </c:layout>
      <c:overlay val="0"/>
      <c:spPr>
        <a:solidFill>
          <a:schemeClr val="bg1"/>
        </a:solidFill>
        <a:ln w="28575">
          <a:solidFill>
            <a:schemeClr val="tx1"/>
          </a:solid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2000">
          <a:solidFill>
            <a:schemeClr val="tx1"/>
          </a:solidFill>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2"/>
          <c:order val="0"/>
          <c:tx>
            <c:strRef>
              <c:f>Combined!$K$22</c:f>
              <c:strCache>
                <c:ptCount val="1"/>
                <c:pt idx="0">
                  <c:v>RTX-Throughput</c:v>
                </c:pt>
              </c:strCache>
            </c:strRef>
          </c:tx>
          <c:spPr>
            <a:solidFill>
              <a:schemeClr val="accent6">
                <a:lumMod val="60000"/>
                <a:lumOff val="40000"/>
              </a:schemeClr>
            </a:solidFill>
            <a:ln>
              <a:noFill/>
            </a:ln>
            <a:effectLst/>
          </c:spPr>
          <c:invertIfNegative val="0"/>
          <c:cat>
            <c:numRef>
              <c:f>Combined!$J$23:$J$29</c:f>
              <c:numCache>
                <c:formatCode>General</c:formatCode>
                <c:ptCount val="7"/>
                <c:pt idx="0">
                  <c:v>2</c:v>
                </c:pt>
                <c:pt idx="1">
                  <c:v>3</c:v>
                </c:pt>
                <c:pt idx="2">
                  <c:v>4</c:v>
                </c:pt>
                <c:pt idx="3">
                  <c:v>5</c:v>
                </c:pt>
                <c:pt idx="4">
                  <c:v>6</c:v>
                </c:pt>
                <c:pt idx="5">
                  <c:v>7</c:v>
                </c:pt>
                <c:pt idx="6">
                  <c:v>8</c:v>
                </c:pt>
              </c:numCache>
            </c:numRef>
          </c:cat>
          <c:val>
            <c:numRef>
              <c:f>Combined!$K$23:$K$29</c:f>
              <c:numCache>
                <c:formatCode>General</c:formatCode>
                <c:ptCount val="7"/>
                <c:pt idx="0">
                  <c:v>7.7335457533175829</c:v>
                </c:pt>
                <c:pt idx="1">
                  <c:v>7.6709831441440839</c:v>
                </c:pt>
                <c:pt idx="2">
                  <c:v>7.5986060251674123</c:v>
                </c:pt>
                <c:pt idx="3">
                  <c:v>7.7372097832070255</c:v>
                </c:pt>
                <c:pt idx="4">
                  <c:v>7.7264311758076296</c:v>
                </c:pt>
              </c:numCache>
            </c:numRef>
          </c:val>
          <c:extLst>
            <c:ext xmlns:c16="http://schemas.microsoft.com/office/drawing/2014/chart" uri="{C3380CC4-5D6E-409C-BE32-E72D297353CC}">
              <c16:uniqueId val="{00000000-C141-3C46-9484-1B027401F516}"/>
            </c:ext>
          </c:extLst>
        </c:ser>
        <c:ser>
          <c:idx val="0"/>
          <c:order val="2"/>
          <c:tx>
            <c:strRef>
              <c:f>Combined!$K$32</c:f>
              <c:strCache>
                <c:ptCount val="1"/>
                <c:pt idx="0">
                  <c:v>V100-Throughput</c:v>
                </c:pt>
              </c:strCache>
            </c:strRef>
          </c:tx>
          <c:spPr>
            <a:solidFill>
              <a:schemeClr val="accent5">
                <a:lumMod val="60000"/>
                <a:lumOff val="40000"/>
              </a:schemeClr>
            </a:solidFill>
            <a:ln>
              <a:noFill/>
            </a:ln>
            <a:effectLst/>
          </c:spPr>
          <c:invertIfNegative val="0"/>
          <c:cat>
            <c:numRef>
              <c:f>Combined!$J$33:$J$39</c:f>
              <c:numCache>
                <c:formatCode>General</c:formatCode>
                <c:ptCount val="7"/>
                <c:pt idx="0">
                  <c:v>2</c:v>
                </c:pt>
                <c:pt idx="1">
                  <c:v>3</c:v>
                </c:pt>
                <c:pt idx="2">
                  <c:v>4</c:v>
                </c:pt>
                <c:pt idx="3">
                  <c:v>5</c:v>
                </c:pt>
                <c:pt idx="4">
                  <c:v>6</c:v>
                </c:pt>
                <c:pt idx="5">
                  <c:v>7</c:v>
                </c:pt>
                <c:pt idx="6">
                  <c:v>8</c:v>
                </c:pt>
              </c:numCache>
            </c:numRef>
          </c:cat>
          <c:val>
            <c:numRef>
              <c:f>Combined!$K$33:$K$39</c:f>
              <c:numCache>
                <c:formatCode>General</c:formatCode>
                <c:ptCount val="7"/>
                <c:pt idx="0">
                  <c:v>10.669455439235319</c:v>
                </c:pt>
                <c:pt idx="1">
                  <c:v>10.45219690844233</c:v>
                </c:pt>
                <c:pt idx="2">
                  <c:v>10.528090545699527</c:v>
                </c:pt>
                <c:pt idx="3">
                  <c:v>10.342743381574305</c:v>
                </c:pt>
                <c:pt idx="4">
                  <c:v>10.290076207199297</c:v>
                </c:pt>
                <c:pt idx="5">
                  <c:v>10.395689001520529</c:v>
                </c:pt>
                <c:pt idx="6">
                  <c:v>10.359427068832172</c:v>
                </c:pt>
              </c:numCache>
            </c:numRef>
          </c:val>
          <c:extLst>
            <c:ext xmlns:c16="http://schemas.microsoft.com/office/drawing/2014/chart" uri="{C3380CC4-5D6E-409C-BE32-E72D297353CC}">
              <c16:uniqueId val="{00000001-C141-3C46-9484-1B027401F516}"/>
            </c:ext>
          </c:extLst>
        </c:ser>
        <c:dLbls>
          <c:showLegendKey val="0"/>
          <c:showVal val="0"/>
          <c:showCatName val="0"/>
          <c:showSerName val="0"/>
          <c:showPercent val="0"/>
          <c:showBubbleSize val="0"/>
        </c:dLbls>
        <c:gapWidth val="219"/>
        <c:overlap val="-27"/>
        <c:axId val="186197744"/>
        <c:axId val="186552592"/>
      </c:barChart>
      <c:lineChart>
        <c:grouping val="standard"/>
        <c:varyColors val="0"/>
        <c:ser>
          <c:idx val="3"/>
          <c:order val="1"/>
          <c:tx>
            <c:strRef>
              <c:f>Combined!$L$22</c:f>
              <c:strCache>
                <c:ptCount val="1"/>
                <c:pt idx="0">
                  <c:v>RTX-Energy Efficiency</c:v>
                </c:pt>
              </c:strCache>
            </c:strRef>
          </c:tx>
          <c:spPr>
            <a:ln w="28575" cap="rnd">
              <a:solidFill>
                <a:schemeClr val="accent4"/>
              </a:solidFill>
              <a:round/>
            </a:ln>
            <a:effectLst/>
          </c:spPr>
          <c:marker>
            <c:symbol val="circle"/>
            <c:size val="7"/>
            <c:spPr>
              <a:solidFill>
                <a:schemeClr val="accent4"/>
              </a:solidFill>
              <a:ln w="9525">
                <a:solidFill>
                  <a:schemeClr val="accent4"/>
                </a:solidFill>
              </a:ln>
              <a:effectLst/>
            </c:spPr>
          </c:marker>
          <c:cat>
            <c:numRef>
              <c:f>Combined!$J$23:$J$29</c:f>
              <c:numCache>
                <c:formatCode>General</c:formatCode>
                <c:ptCount val="7"/>
                <c:pt idx="0">
                  <c:v>2</c:v>
                </c:pt>
                <c:pt idx="1">
                  <c:v>3</c:v>
                </c:pt>
                <c:pt idx="2">
                  <c:v>4</c:v>
                </c:pt>
                <c:pt idx="3">
                  <c:v>5</c:v>
                </c:pt>
                <c:pt idx="4">
                  <c:v>6</c:v>
                </c:pt>
                <c:pt idx="5">
                  <c:v>7</c:v>
                </c:pt>
                <c:pt idx="6">
                  <c:v>8</c:v>
                </c:pt>
              </c:numCache>
            </c:numRef>
          </c:cat>
          <c:val>
            <c:numRef>
              <c:f>Combined!$L$23:$L$29</c:f>
              <c:numCache>
                <c:formatCode>General</c:formatCode>
                <c:ptCount val="7"/>
                <c:pt idx="0">
                  <c:v>37.853870549767905</c:v>
                </c:pt>
                <c:pt idx="1">
                  <c:v>37.129637677367299</c:v>
                </c:pt>
                <c:pt idx="2">
                  <c:v>36.339579269093313</c:v>
                </c:pt>
                <c:pt idx="3">
                  <c:v>36.324928559657394</c:v>
                </c:pt>
                <c:pt idx="4">
                  <c:v>35.605673621233322</c:v>
                </c:pt>
              </c:numCache>
            </c:numRef>
          </c:val>
          <c:smooth val="0"/>
          <c:extLst>
            <c:ext xmlns:c16="http://schemas.microsoft.com/office/drawing/2014/chart" uri="{C3380CC4-5D6E-409C-BE32-E72D297353CC}">
              <c16:uniqueId val="{00000002-C141-3C46-9484-1B027401F516}"/>
            </c:ext>
          </c:extLst>
        </c:ser>
        <c:ser>
          <c:idx val="1"/>
          <c:order val="3"/>
          <c:tx>
            <c:strRef>
              <c:f>Combined!$L$32</c:f>
              <c:strCache>
                <c:ptCount val="1"/>
                <c:pt idx="0">
                  <c:v>V100-Energy Efficiency</c:v>
                </c:pt>
              </c:strCache>
            </c:strRef>
          </c:tx>
          <c:spPr>
            <a:ln w="28575" cap="rnd">
              <a:solidFill>
                <a:schemeClr val="accent2"/>
              </a:solidFill>
              <a:round/>
            </a:ln>
            <a:effectLst/>
          </c:spPr>
          <c:marker>
            <c:symbol val="star"/>
            <c:size val="7"/>
            <c:spPr>
              <a:solidFill>
                <a:schemeClr val="accent2"/>
              </a:solidFill>
              <a:ln w="9525">
                <a:solidFill>
                  <a:schemeClr val="accent2"/>
                </a:solidFill>
              </a:ln>
              <a:effectLst/>
            </c:spPr>
          </c:marker>
          <c:cat>
            <c:numRef>
              <c:f>Combined!$J$33:$J$39</c:f>
              <c:numCache>
                <c:formatCode>General</c:formatCode>
                <c:ptCount val="7"/>
                <c:pt idx="0">
                  <c:v>2</c:v>
                </c:pt>
                <c:pt idx="1">
                  <c:v>3</c:v>
                </c:pt>
                <c:pt idx="2">
                  <c:v>4</c:v>
                </c:pt>
                <c:pt idx="3">
                  <c:v>5</c:v>
                </c:pt>
                <c:pt idx="4">
                  <c:v>6</c:v>
                </c:pt>
                <c:pt idx="5">
                  <c:v>7</c:v>
                </c:pt>
                <c:pt idx="6">
                  <c:v>8</c:v>
                </c:pt>
              </c:numCache>
            </c:numRef>
          </c:cat>
          <c:val>
            <c:numRef>
              <c:f>Combined!$L$33:$L$39</c:f>
              <c:numCache>
                <c:formatCode>General</c:formatCode>
                <c:ptCount val="7"/>
                <c:pt idx="0">
                  <c:v>49.054967536714109</c:v>
                </c:pt>
                <c:pt idx="1">
                  <c:v>48.427167143362141</c:v>
                </c:pt>
                <c:pt idx="2">
                  <c:v>46.618851124868755</c:v>
                </c:pt>
                <c:pt idx="3">
                  <c:v>45.131971119596969</c:v>
                </c:pt>
                <c:pt idx="4">
                  <c:v>45.231104207469429</c:v>
                </c:pt>
                <c:pt idx="5">
                  <c:v>44.71264086675496</c:v>
                </c:pt>
                <c:pt idx="6">
                  <c:v>44.397544580709301</c:v>
                </c:pt>
              </c:numCache>
            </c:numRef>
          </c:val>
          <c:smooth val="0"/>
          <c:extLst>
            <c:ext xmlns:c16="http://schemas.microsoft.com/office/drawing/2014/chart" uri="{C3380CC4-5D6E-409C-BE32-E72D297353CC}">
              <c16:uniqueId val="{00000003-C141-3C46-9484-1B027401F516}"/>
            </c:ext>
          </c:extLst>
        </c:ser>
        <c:dLbls>
          <c:showLegendKey val="0"/>
          <c:showVal val="0"/>
          <c:showCatName val="0"/>
          <c:showSerName val="0"/>
          <c:showPercent val="0"/>
          <c:showBubbleSize val="0"/>
        </c:dLbls>
        <c:marker val="1"/>
        <c:smooth val="0"/>
        <c:axId val="186553712"/>
        <c:axId val="186553152"/>
      </c:lineChart>
      <c:catAx>
        <c:axId val="186197744"/>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Layer Number</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rgbClr val="000000"/>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6552592"/>
        <c:crosses val="autoZero"/>
        <c:auto val="1"/>
        <c:lblAlgn val="ctr"/>
        <c:lblOffset val="100"/>
        <c:noMultiLvlLbl val="0"/>
      </c:catAx>
      <c:valAx>
        <c:axId val="1865525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TFLOPS</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6197744"/>
        <c:crosses val="autoZero"/>
        <c:crossBetween val="between"/>
      </c:valAx>
      <c:valAx>
        <c:axId val="186553152"/>
        <c:scaling>
          <c:orientation val="minMax"/>
          <c:min val="8.0000000000000019E-3"/>
        </c:scaling>
        <c:delete val="0"/>
        <c:axPos val="r"/>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GFLOPS/Watt</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6553712"/>
        <c:crosses val="max"/>
        <c:crossBetween val="between"/>
      </c:valAx>
      <c:catAx>
        <c:axId val="186553712"/>
        <c:scaling>
          <c:orientation val="minMax"/>
        </c:scaling>
        <c:delete val="1"/>
        <c:axPos val="b"/>
        <c:numFmt formatCode="General" sourceLinked="1"/>
        <c:majorTickMark val="out"/>
        <c:minorTickMark val="none"/>
        <c:tickLblPos val="nextTo"/>
        <c:crossAx val="186553152"/>
        <c:crosses val="autoZero"/>
        <c:auto val="1"/>
        <c:lblAlgn val="ctr"/>
        <c:lblOffset val="100"/>
        <c:noMultiLvlLbl val="0"/>
      </c:catAx>
      <c:spPr>
        <a:noFill/>
        <a:ln w="19050">
          <a:solidFill>
            <a:srgbClr val="000000"/>
          </a:solidFill>
        </a:ln>
        <a:effectLst/>
      </c:spPr>
    </c:plotArea>
    <c:legend>
      <c:legendPos val="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2"/>
          <c:order val="0"/>
          <c:tx>
            <c:strRef>
              <c:f>Combined!$R$43</c:f>
              <c:strCache>
                <c:ptCount val="1"/>
                <c:pt idx="0">
                  <c:v>RTX-Throughput</c:v>
                </c:pt>
              </c:strCache>
            </c:strRef>
          </c:tx>
          <c:spPr>
            <a:solidFill>
              <a:schemeClr val="accent6">
                <a:lumMod val="60000"/>
                <a:lumOff val="40000"/>
              </a:schemeClr>
            </a:solidFill>
            <a:ln>
              <a:noFill/>
            </a:ln>
            <a:effectLst/>
          </c:spPr>
          <c:invertIfNegative val="0"/>
          <c:cat>
            <c:numRef>
              <c:f>Combined!$Q$44:$Q$48</c:f>
              <c:numCache>
                <c:formatCode>General</c:formatCode>
                <c:ptCount val="5"/>
                <c:pt idx="0">
                  <c:v>18</c:v>
                </c:pt>
                <c:pt idx="1">
                  <c:v>35</c:v>
                </c:pt>
                <c:pt idx="2">
                  <c:v>100</c:v>
                </c:pt>
                <c:pt idx="3">
                  <c:v>151</c:v>
                </c:pt>
                <c:pt idx="4">
                  <c:v>303</c:v>
                </c:pt>
              </c:numCache>
            </c:numRef>
          </c:cat>
          <c:val>
            <c:numRef>
              <c:f>Combined!$R$44:$R$48</c:f>
              <c:numCache>
                <c:formatCode>General</c:formatCode>
                <c:ptCount val="5"/>
                <c:pt idx="0">
                  <c:v>6.0335539199986057</c:v>
                </c:pt>
                <c:pt idx="1">
                  <c:v>7.4864760707013351</c:v>
                </c:pt>
                <c:pt idx="2">
                  <c:v>6.975948136142625</c:v>
                </c:pt>
                <c:pt idx="3">
                  <c:v>5.7320971363992772</c:v>
                </c:pt>
                <c:pt idx="4">
                  <c:v>6.5320520451889355</c:v>
                </c:pt>
              </c:numCache>
            </c:numRef>
          </c:val>
          <c:extLst>
            <c:ext xmlns:c16="http://schemas.microsoft.com/office/drawing/2014/chart" uri="{C3380CC4-5D6E-409C-BE32-E72D297353CC}">
              <c16:uniqueId val="{00000000-AD54-364C-AE45-46F3BA6DDF8B}"/>
            </c:ext>
          </c:extLst>
        </c:ser>
        <c:ser>
          <c:idx val="0"/>
          <c:order val="2"/>
          <c:tx>
            <c:strRef>
              <c:f>Combined!$R$51</c:f>
              <c:strCache>
                <c:ptCount val="1"/>
                <c:pt idx="0">
                  <c:v>V100-Throughput</c:v>
                </c:pt>
              </c:strCache>
            </c:strRef>
          </c:tx>
          <c:spPr>
            <a:solidFill>
              <a:schemeClr val="accent5">
                <a:lumMod val="60000"/>
                <a:lumOff val="40000"/>
              </a:schemeClr>
            </a:solidFill>
            <a:ln>
              <a:noFill/>
            </a:ln>
            <a:effectLst/>
          </c:spPr>
          <c:invertIfNegative val="0"/>
          <c:cat>
            <c:numRef>
              <c:f>Combined!$Q$52:$Q$56</c:f>
              <c:numCache>
                <c:formatCode>General</c:formatCode>
                <c:ptCount val="5"/>
                <c:pt idx="0">
                  <c:v>18</c:v>
                </c:pt>
                <c:pt idx="1">
                  <c:v>35</c:v>
                </c:pt>
                <c:pt idx="2">
                  <c:v>100</c:v>
                </c:pt>
                <c:pt idx="3">
                  <c:v>151</c:v>
                </c:pt>
                <c:pt idx="4">
                  <c:v>303</c:v>
                </c:pt>
              </c:numCache>
            </c:numRef>
          </c:cat>
          <c:val>
            <c:numRef>
              <c:f>Combined!$R$52:$R$56</c:f>
              <c:numCache>
                <c:formatCode>General</c:formatCode>
                <c:ptCount val="5"/>
                <c:pt idx="0">
                  <c:v>8.7082221525753063</c:v>
                </c:pt>
                <c:pt idx="1">
                  <c:v>10.216129544201017</c:v>
                </c:pt>
                <c:pt idx="2">
                  <c:v>9.3840697674418596</c:v>
                </c:pt>
                <c:pt idx="3">
                  <c:v>7.805993955614829</c:v>
                </c:pt>
                <c:pt idx="4">
                  <c:v>7.7449319168591213</c:v>
                </c:pt>
              </c:numCache>
            </c:numRef>
          </c:val>
          <c:extLst>
            <c:ext xmlns:c16="http://schemas.microsoft.com/office/drawing/2014/chart" uri="{C3380CC4-5D6E-409C-BE32-E72D297353CC}">
              <c16:uniqueId val="{00000001-AD54-364C-AE45-46F3BA6DDF8B}"/>
            </c:ext>
          </c:extLst>
        </c:ser>
        <c:dLbls>
          <c:showLegendKey val="0"/>
          <c:showVal val="0"/>
          <c:showCatName val="0"/>
          <c:showSerName val="0"/>
          <c:showPercent val="0"/>
          <c:showBubbleSize val="0"/>
        </c:dLbls>
        <c:gapWidth val="219"/>
        <c:overlap val="-27"/>
        <c:axId val="186557632"/>
        <c:axId val="186558192"/>
      </c:barChart>
      <c:lineChart>
        <c:grouping val="standard"/>
        <c:varyColors val="0"/>
        <c:ser>
          <c:idx val="3"/>
          <c:order val="1"/>
          <c:tx>
            <c:strRef>
              <c:f>Combined!$S$43</c:f>
              <c:strCache>
                <c:ptCount val="1"/>
                <c:pt idx="0">
                  <c:v>RTX-Energy Efficiency</c:v>
                </c:pt>
              </c:strCache>
            </c:strRef>
          </c:tx>
          <c:spPr>
            <a:ln w="28575" cap="rnd">
              <a:solidFill>
                <a:schemeClr val="accent4"/>
              </a:solidFill>
              <a:round/>
            </a:ln>
            <a:effectLst/>
          </c:spPr>
          <c:marker>
            <c:symbol val="circle"/>
            <c:size val="7"/>
            <c:spPr>
              <a:solidFill>
                <a:schemeClr val="accent4"/>
              </a:solidFill>
              <a:ln w="9525">
                <a:solidFill>
                  <a:schemeClr val="accent4"/>
                </a:solidFill>
              </a:ln>
              <a:effectLst/>
            </c:spPr>
          </c:marker>
          <c:cat>
            <c:numRef>
              <c:f>Combined!$Q$44:$Q$48</c:f>
              <c:numCache>
                <c:formatCode>General</c:formatCode>
                <c:ptCount val="5"/>
                <c:pt idx="0">
                  <c:v>18</c:v>
                </c:pt>
                <c:pt idx="1">
                  <c:v>35</c:v>
                </c:pt>
                <c:pt idx="2">
                  <c:v>100</c:v>
                </c:pt>
                <c:pt idx="3">
                  <c:v>151</c:v>
                </c:pt>
                <c:pt idx="4">
                  <c:v>303</c:v>
                </c:pt>
              </c:numCache>
            </c:numRef>
          </c:cat>
          <c:val>
            <c:numRef>
              <c:f>Combined!$S$44:$S$48</c:f>
              <c:numCache>
                <c:formatCode>General</c:formatCode>
                <c:ptCount val="5"/>
                <c:pt idx="0">
                  <c:v>37.244159999991396</c:v>
                </c:pt>
                <c:pt idx="1">
                  <c:v>39.737134133234264</c:v>
                </c:pt>
                <c:pt idx="2">
                  <c:v>34.364276532722286</c:v>
                </c:pt>
                <c:pt idx="3">
                  <c:v>26.415194176955193</c:v>
                </c:pt>
                <c:pt idx="4">
                  <c:v>30.101622328059609</c:v>
                </c:pt>
              </c:numCache>
            </c:numRef>
          </c:val>
          <c:smooth val="0"/>
          <c:extLst>
            <c:ext xmlns:c16="http://schemas.microsoft.com/office/drawing/2014/chart" uri="{C3380CC4-5D6E-409C-BE32-E72D297353CC}">
              <c16:uniqueId val="{00000002-AD54-364C-AE45-46F3BA6DDF8B}"/>
            </c:ext>
          </c:extLst>
        </c:ser>
        <c:ser>
          <c:idx val="1"/>
          <c:order val="3"/>
          <c:tx>
            <c:strRef>
              <c:f>Combined!$S$51</c:f>
              <c:strCache>
                <c:ptCount val="1"/>
                <c:pt idx="0">
                  <c:v>V100-Energy Efficiency</c:v>
                </c:pt>
              </c:strCache>
            </c:strRef>
          </c:tx>
          <c:spPr>
            <a:ln w="28575" cap="rnd">
              <a:solidFill>
                <a:schemeClr val="accent2"/>
              </a:solidFill>
              <a:round/>
            </a:ln>
            <a:effectLst/>
          </c:spPr>
          <c:marker>
            <c:symbol val="star"/>
            <c:size val="7"/>
            <c:spPr>
              <a:solidFill>
                <a:schemeClr val="accent2"/>
              </a:solidFill>
              <a:ln w="9525">
                <a:solidFill>
                  <a:schemeClr val="accent2"/>
                </a:solidFill>
              </a:ln>
              <a:effectLst/>
            </c:spPr>
          </c:marker>
          <c:cat>
            <c:numRef>
              <c:f>Combined!$Q$52:$Q$56</c:f>
              <c:numCache>
                <c:formatCode>General</c:formatCode>
                <c:ptCount val="5"/>
                <c:pt idx="0">
                  <c:v>18</c:v>
                </c:pt>
                <c:pt idx="1">
                  <c:v>35</c:v>
                </c:pt>
                <c:pt idx="2">
                  <c:v>100</c:v>
                </c:pt>
                <c:pt idx="3">
                  <c:v>151</c:v>
                </c:pt>
                <c:pt idx="4">
                  <c:v>303</c:v>
                </c:pt>
              </c:numCache>
            </c:numRef>
          </c:cat>
          <c:val>
            <c:numRef>
              <c:f>Combined!$S$52:$S$56</c:f>
              <c:numCache>
                <c:formatCode>General</c:formatCode>
                <c:ptCount val="5"/>
                <c:pt idx="0">
                  <c:v>53.098915564483576</c:v>
                </c:pt>
                <c:pt idx="1">
                  <c:v>47.29689603796767</c:v>
                </c:pt>
                <c:pt idx="2">
                  <c:v>44.899855346611773</c:v>
                </c:pt>
                <c:pt idx="3">
                  <c:v>27.878549841481533</c:v>
                </c:pt>
                <c:pt idx="4">
                  <c:v>28.369713981168942</c:v>
                </c:pt>
              </c:numCache>
            </c:numRef>
          </c:val>
          <c:smooth val="0"/>
          <c:extLst>
            <c:ext xmlns:c16="http://schemas.microsoft.com/office/drawing/2014/chart" uri="{C3380CC4-5D6E-409C-BE32-E72D297353CC}">
              <c16:uniqueId val="{00000003-AD54-364C-AE45-46F3BA6DDF8B}"/>
            </c:ext>
          </c:extLst>
        </c:ser>
        <c:dLbls>
          <c:showLegendKey val="0"/>
          <c:showVal val="0"/>
          <c:showCatName val="0"/>
          <c:showSerName val="0"/>
          <c:showPercent val="0"/>
          <c:showBubbleSize val="0"/>
        </c:dLbls>
        <c:marker val="1"/>
        <c:smooth val="0"/>
        <c:axId val="186559312"/>
        <c:axId val="186558752"/>
      </c:lineChart>
      <c:catAx>
        <c:axId val="186557632"/>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Layer Length</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rgbClr val="000000"/>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6558192"/>
        <c:crosses val="autoZero"/>
        <c:auto val="1"/>
        <c:lblAlgn val="ctr"/>
        <c:lblOffset val="100"/>
        <c:noMultiLvlLbl val="0"/>
      </c:catAx>
      <c:valAx>
        <c:axId val="1865581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TFLOPS</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6557632"/>
        <c:crosses val="autoZero"/>
        <c:crossBetween val="between"/>
      </c:valAx>
      <c:valAx>
        <c:axId val="186558752"/>
        <c:scaling>
          <c:orientation val="minMax"/>
        </c:scaling>
        <c:delete val="0"/>
        <c:axPos val="r"/>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GFLOPS/Watt</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6559312"/>
        <c:crosses val="max"/>
        <c:crossBetween val="between"/>
      </c:valAx>
      <c:catAx>
        <c:axId val="186559312"/>
        <c:scaling>
          <c:orientation val="minMax"/>
        </c:scaling>
        <c:delete val="1"/>
        <c:axPos val="b"/>
        <c:numFmt formatCode="General" sourceLinked="1"/>
        <c:majorTickMark val="out"/>
        <c:minorTickMark val="none"/>
        <c:tickLblPos val="nextTo"/>
        <c:crossAx val="186558752"/>
        <c:crosses val="autoZero"/>
        <c:auto val="1"/>
        <c:lblAlgn val="ctr"/>
        <c:lblOffset val="100"/>
        <c:noMultiLvlLbl val="0"/>
      </c:catAx>
      <c:spPr>
        <a:noFill/>
        <a:ln w="19050">
          <a:solidFill>
            <a:srgbClr val="000000"/>
          </a:solidFill>
        </a:ln>
        <a:effectLst/>
      </c:spPr>
    </c:plotArea>
    <c:legend>
      <c:legendPos val="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Combined!$A$97</c:f>
              <c:strCache>
                <c:ptCount val="1"/>
                <c:pt idx="0">
                  <c:v>Parameter</c:v>
                </c:pt>
              </c:strCache>
            </c:strRef>
          </c:tx>
          <c:spPr>
            <a:solidFill>
              <a:schemeClr val="accent1"/>
            </a:solidFill>
            <a:ln>
              <a:noFill/>
            </a:ln>
            <a:effectLst/>
          </c:spPr>
          <c:invertIfNegative val="0"/>
          <c:dPt>
            <c:idx val="20"/>
            <c:invertIfNegative val="0"/>
            <c:bubble3D val="0"/>
            <c:spPr>
              <a:solidFill>
                <a:schemeClr val="accent1"/>
              </a:solidFill>
              <a:ln>
                <a:noFill/>
              </a:ln>
              <a:effectLst/>
            </c:spPr>
            <c:extLst>
              <c:ext xmlns:c16="http://schemas.microsoft.com/office/drawing/2014/chart" uri="{C3380CC4-5D6E-409C-BE32-E72D297353CC}">
                <c16:uniqueId val="{00000001-35DE-1D46-9F66-54060E16B32B}"/>
              </c:ext>
            </c:extLst>
          </c:dPt>
          <c:cat>
            <c:strRef>
              <c:f>Combined!$B$96:$V$96</c:f>
              <c:strCache>
                <c:ptCount val="21"/>
                <c:pt idx="0">
                  <c:v>H256</c:v>
                </c:pt>
                <c:pt idx="1">
                  <c:v>H512</c:v>
                </c:pt>
                <c:pt idx="2">
                  <c:v>H1024</c:v>
                </c:pt>
                <c:pt idx="3">
                  <c:v>H2048</c:v>
                </c:pt>
                <c:pt idx="4">
                  <c:v>H3072</c:v>
                </c:pt>
                <c:pt idx="6">
                  <c:v>LN2</c:v>
                </c:pt>
                <c:pt idx="7">
                  <c:v>LN3</c:v>
                </c:pt>
                <c:pt idx="8">
                  <c:v>LN4</c:v>
                </c:pt>
                <c:pt idx="9">
                  <c:v>LN5</c:v>
                </c:pt>
                <c:pt idx="10">
                  <c:v>LN6</c:v>
                </c:pt>
                <c:pt idx="11">
                  <c:v>LN7</c:v>
                </c:pt>
                <c:pt idx="12">
                  <c:v>LN8</c:v>
                </c:pt>
                <c:pt idx="14">
                  <c:v>LL18</c:v>
                </c:pt>
                <c:pt idx="15">
                  <c:v>LL35</c:v>
                </c:pt>
                <c:pt idx="16">
                  <c:v>LL100</c:v>
                </c:pt>
                <c:pt idx="17">
                  <c:v>LL151</c:v>
                </c:pt>
                <c:pt idx="18">
                  <c:v>LL303</c:v>
                </c:pt>
                <c:pt idx="20">
                  <c:v>Ave</c:v>
                </c:pt>
              </c:strCache>
            </c:strRef>
          </c:cat>
          <c:val>
            <c:numRef>
              <c:f>Combined!$B$97:$V$97</c:f>
              <c:numCache>
                <c:formatCode>General</c:formatCode>
                <c:ptCount val="21"/>
                <c:pt idx="0">
                  <c:v>2.34832763671875E-2</c:v>
                </c:pt>
                <c:pt idx="1">
                  <c:v>9.3841552734375E-2</c:v>
                </c:pt>
                <c:pt idx="2">
                  <c:v>0.37518310546875</c:v>
                </c:pt>
                <c:pt idx="3">
                  <c:v>1.5003662109375</c:v>
                </c:pt>
                <c:pt idx="4">
                  <c:v>3.37554931640625</c:v>
                </c:pt>
                <c:pt idx="6">
                  <c:v>1.000244140625</c:v>
                </c:pt>
                <c:pt idx="7">
                  <c:v>1.5003662109375</c:v>
                </c:pt>
                <c:pt idx="8">
                  <c:v>2.00048828125</c:v>
                </c:pt>
                <c:pt idx="9">
                  <c:v>2.5006103515625</c:v>
                </c:pt>
                <c:pt idx="10">
                  <c:v>3.000732421875</c:v>
                </c:pt>
                <c:pt idx="11">
                  <c:v>3.5008544921875</c:v>
                </c:pt>
                <c:pt idx="12">
                  <c:v>4.0009765625</c:v>
                </c:pt>
                <c:pt idx="14">
                  <c:v>0.37518310546875</c:v>
                </c:pt>
                <c:pt idx="15">
                  <c:v>0.37518310546875</c:v>
                </c:pt>
                <c:pt idx="16">
                  <c:v>0.37518310546875</c:v>
                </c:pt>
                <c:pt idx="17">
                  <c:v>0.37518310546875</c:v>
                </c:pt>
                <c:pt idx="18">
                  <c:v>0.37518310546875</c:v>
                </c:pt>
                <c:pt idx="20">
                  <c:v>1.4558006735409008</c:v>
                </c:pt>
              </c:numCache>
            </c:numRef>
          </c:val>
          <c:extLst>
            <c:ext xmlns:c16="http://schemas.microsoft.com/office/drawing/2014/chart" uri="{C3380CC4-5D6E-409C-BE32-E72D297353CC}">
              <c16:uniqueId val="{00000002-35DE-1D46-9F66-54060E16B32B}"/>
            </c:ext>
          </c:extLst>
        </c:ser>
        <c:ser>
          <c:idx val="1"/>
          <c:order val="1"/>
          <c:tx>
            <c:strRef>
              <c:f>Combined!$A$98</c:f>
              <c:strCache>
                <c:ptCount val="1"/>
                <c:pt idx="0">
                  <c:v>Activations</c:v>
                </c:pt>
              </c:strCache>
            </c:strRef>
          </c:tx>
          <c:spPr>
            <a:solidFill>
              <a:schemeClr val="accent6">
                <a:lumMod val="60000"/>
                <a:lumOff val="40000"/>
              </a:schemeClr>
            </a:solidFill>
            <a:ln>
              <a:noFill/>
            </a:ln>
            <a:effectLst/>
          </c:spPr>
          <c:invertIfNegative val="0"/>
          <c:cat>
            <c:strRef>
              <c:f>Combined!$B$96:$V$96</c:f>
              <c:strCache>
                <c:ptCount val="21"/>
                <c:pt idx="0">
                  <c:v>H256</c:v>
                </c:pt>
                <c:pt idx="1">
                  <c:v>H512</c:v>
                </c:pt>
                <c:pt idx="2">
                  <c:v>H1024</c:v>
                </c:pt>
                <c:pt idx="3">
                  <c:v>H2048</c:v>
                </c:pt>
                <c:pt idx="4">
                  <c:v>H3072</c:v>
                </c:pt>
                <c:pt idx="6">
                  <c:v>LN2</c:v>
                </c:pt>
                <c:pt idx="7">
                  <c:v>LN3</c:v>
                </c:pt>
                <c:pt idx="8">
                  <c:v>LN4</c:v>
                </c:pt>
                <c:pt idx="9">
                  <c:v>LN5</c:v>
                </c:pt>
                <c:pt idx="10">
                  <c:v>LN6</c:v>
                </c:pt>
                <c:pt idx="11">
                  <c:v>LN7</c:v>
                </c:pt>
                <c:pt idx="12">
                  <c:v>LN8</c:v>
                </c:pt>
                <c:pt idx="14">
                  <c:v>LL18</c:v>
                </c:pt>
                <c:pt idx="15">
                  <c:v>LL35</c:v>
                </c:pt>
                <c:pt idx="16">
                  <c:v>LL100</c:v>
                </c:pt>
                <c:pt idx="17">
                  <c:v>LL151</c:v>
                </c:pt>
                <c:pt idx="18">
                  <c:v>LL303</c:v>
                </c:pt>
                <c:pt idx="20">
                  <c:v>Ave</c:v>
                </c:pt>
              </c:strCache>
            </c:strRef>
          </c:cat>
          <c:val>
            <c:numRef>
              <c:f>Combined!$B$98:$V$98</c:f>
              <c:numCache>
                <c:formatCode>General</c:formatCode>
                <c:ptCount val="21"/>
                <c:pt idx="0">
                  <c:v>3.41796875E-2</c:v>
                </c:pt>
                <c:pt idx="1">
                  <c:v>6.8359375E-2</c:v>
                </c:pt>
                <c:pt idx="2">
                  <c:v>0.13671875</c:v>
                </c:pt>
                <c:pt idx="3">
                  <c:v>0.2734375</c:v>
                </c:pt>
                <c:pt idx="4">
                  <c:v>0.41015625</c:v>
                </c:pt>
                <c:pt idx="6">
                  <c:v>0.205078125</c:v>
                </c:pt>
                <c:pt idx="7">
                  <c:v>0.2734375</c:v>
                </c:pt>
                <c:pt idx="8">
                  <c:v>0.341796875</c:v>
                </c:pt>
                <c:pt idx="9">
                  <c:v>0.41015625</c:v>
                </c:pt>
                <c:pt idx="10">
                  <c:v>0.478515625</c:v>
                </c:pt>
                <c:pt idx="11">
                  <c:v>0.546875</c:v>
                </c:pt>
                <c:pt idx="12">
                  <c:v>0.615234375</c:v>
                </c:pt>
                <c:pt idx="14">
                  <c:v>7.03125E-2</c:v>
                </c:pt>
                <c:pt idx="15">
                  <c:v>0.13671875</c:v>
                </c:pt>
                <c:pt idx="16">
                  <c:v>0.390625</c:v>
                </c:pt>
                <c:pt idx="17">
                  <c:v>0.58984375</c:v>
                </c:pt>
                <c:pt idx="18">
                  <c:v>1.18359375</c:v>
                </c:pt>
                <c:pt idx="20">
                  <c:v>0.36264935661764708</c:v>
                </c:pt>
              </c:numCache>
            </c:numRef>
          </c:val>
          <c:extLst>
            <c:ext xmlns:c16="http://schemas.microsoft.com/office/drawing/2014/chart" uri="{C3380CC4-5D6E-409C-BE32-E72D297353CC}">
              <c16:uniqueId val="{00000003-35DE-1D46-9F66-54060E16B32B}"/>
            </c:ext>
          </c:extLst>
        </c:ser>
        <c:ser>
          <c:idx val="2"/>
          <c:order val="2"/>
          <c:tx>
            <c:strRef>
              <c:f>Combined!$A$99</c:f>
              <c:strCache>
                <c:ptCount val="1"/>
                <c:pt idx="0">
                  <c:v>Intermediate_Variable</c:v>
                </c:pt>
              </c:strCache>
            </c:strRef>
          </c:tx>
          <c:spPr>
            <a:solidFill>
              <a:schemeClr val="accent2">
                <a:lumMod val="60000"/>
                <a:lumOff val="40000"/>
              </a:schemeClr>
            </a:solidFill>
            <a:ln>
              <a:noFill/>
            </a:ln>
            <a:effectLst/>
          </c:spPr>
          <c:invertIfNegative val="0"/>
          <c:cat>
            <c:strRef>
              <c:f>Combined!$B$96:$V$96</c:f>
              <c:strCache>
                <c:ptCount val="21"/>
                <c:pt idx="0">
                  <c:v>H256</c:v>
                </c:pt>
                <c:pt idx="1">
                  <c:v>H512</c:v>
                </c:pt>
                <c:pt idx="2">
                  <c:v>H1024</c:v>
                </c:pt>
                <c:pt idx="3">
                  <c:v>H2048</c:v>
                </c:pt>
                <c:pt idx="4">
                  <c:v>H3072</c:v>
                </c:pt>
                <c:pt idx="6">
                  <c:v>LN2</c:v>
                </c:pt>
                <c:pt idx="7">
                  <c:v>LN3</c:v>
                </c:pt>
                <c:pt idx="8">
                  <c:v>LN4</c:v>
                </c:pt>
                <c:pt idx="9">
                  <c:v>LN5</c:v>
                </c:pt>
                <c:pt idx="10">
                  <c:v>LN6</c:v>
                </c:pt>
                <c:pt idx="11">
                  <c:v>LN7</c:v>
                </c:pt>
                <c:pt idx="12">
                  <c:v>LN8</c:v>
                </c:pt>
                <c:pt idx="14">
                  <c:v>LL18</c:v>
                </c:pt>
                <c:pt idx="15">
                  <c:v>LL35</c:v>
                </c:pt>
                <c:pt idx="16">
                  <c:v>LL100</c:v>
                </c:pt>
                <c:pt idx="17">
                  <c:v>LL151</c:v>
                </c:pt>
                <c:pt idx="18">
                  <c:v>LL303</c:v>
                </c:pt>
                <c:pt idx="20">
                  <c:v>Ave</c:v>
                </c:pt>
              </c:strCache>
            </c:strRef>
          </c:cat>
          <c:val>
            <c:numRef>
              <c:f>Combined!$B$99:$V$99</c:f>
              <c:numCache>
                <c:formatCode>General</c:formatCode>
                <c:ptCount val="21"/>
                <c:pt idx="0">
                  <c:v>0.1409912109375</c:v>
                </c:pt>
                <c:pt idx="1">
                  <c:v>0.281982421875</c:v>
                </c:pt>
                <c:pt idx="2">
                  <c:v>0.56396484375</c:v>
                </c:pt>
                <c:pt idx="3">
                  <c:v>1.1279296875</c:v>
                </c:pt>
                <c:pt idx="4">
                  <c:v>1.69189453125</c:v>
                </c:pt>
                <c:pt idx="6">
                  <c:v>0.751953125</c:v>
                </c:pt>
                <c:pt idx="7">
                  <c:v>1.1279296875</c:v>
                </c:pt>
                <c:pt idx="8">
                  <c:v>1.50390625</c:v>
                </c:pt>
                <c:pt idx="9">
                  <c:v>1.8798828125</c:v>
                </c:pt>
                <c:pt idx="10">
                  <c:v>2.255859375</c:v>
                </c:pt>
                <c:pt idx="11">
                  <c:v>2.6318359375</c:v>
                </c:pt>
                <c:pt idx="12">
                  <c:v>3.0078125</c:v>
                </c:pt>
                <c:pt idx="14">
                  <c:v>0.2900390625</c:v>
                </c:pt>
                <c:pt idx="15">
                  <c:v>0.56396484375</c:v>
                </c:pt>
                <c:pt idx="16">
                  <c:v>1.611328125</c:v>
                </c:pt>
                <c:pt idx="17">
                  <c:v>2.43310546875</c:v>
                </c:pt>
                <c:pt idx="18">
                  <c:v>4.88232421875</c:v>
                </c:pt>
                <c:pt idx="20">
                  <c:v>1.5733355353860294</c:v>
                </c:pt>
              </c:numCache>
            </c:numRef>
          </c:val>
          <c:extLst>
            <c:ext xmlns:c16="http://schemas.microsoft.com/office/drawing/2014/chart" uri="{C3380CC4-5D6E-409C-BE32-E72D297353CC}">
              <c16:uniqueId val="{00000004-35DE-1D46-9F66-54060E16B32B}"/>
            </c:ext>
          </c:extLst>
        </c:ser>
        <c:dLbls>
          <c:showLegendKey val="0"/>
          <c:showVal val="0"/>
          <c:showCatName val="0"/>
          <c:showSerName val="0"/>
          <c:showPercent val="0"/>
          <c:showBubbleSize val="0"/>
        </c:dLbls>
        <c:gapWidth val="50"/>
        <c:overlap val="-27"/>
        <c:axId val="188873616"/>
        <c:axId val="188874176"/>
      </c:barChart>
      <c:catAx>
        <c:axId val="188873616"/>
        <c:scaling>
          <c:orientation val="minMax"/>
        </c:scaling>
        <c:delete val="0"/>
        <c:axPos val="b"/>
        <c:numFmt formatCode="General" sourceLinked="1"/>
        <c:majorTickMark val="none"/>
        <c:minorTickMark val="none"/>
        <c:tickLblPos val="nextTo"/>
        <c:spPr>
          <a:noFill/>
          <a:ln w="2857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8874176"/>
        <c:crosses val="autoZero"/>
        <c:auto val="1"/>
        <c:lblAlgn val="ctr"/>
        <c:lblOffset val="100"/>
        <c:noMultiLvlLbl val="0"/>
      </c:catAx>
      <c:valAx>
        <c:axId val="188874176"/>
        <c:scaling>
          <c:orientation val="minMax"/>
          <c:max val="5"/>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Data Movement (GB)</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8873616"/>
        <c:crosses val="autoZero"/>
        <c:crossBetween val="between"/>
      </c:valAx>
      <c:spPr>
        <a:noFill/>
        <a:ln w="28575">
          <a:solidFill>
            <a:schemeClr val="tx1"/>
          </a:solidFill>
        </a:ln>
        <a:effectLst/>
      </c:spPr>
    </c:plotArea>
    <c:legend>
      <c:legendPos val="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solidFill>
            <a:schemeClr val="tx1"/>
          </a:solidFill>
        </a:defRPr>
      </a:pPr>
      <a:endParaRPr lang="en-US"/>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Combined!$A$83</c:f>
              <c:strCache>
                <c:ptCount val="1"/>
                <c:pt idx="0">
                  <c:v>Parameter</c:v>
                </c:pt>
              </c:strCache>
            </c:strRef>
          </c:tx>
          <c:spPr>
            <a:solidFill>
              <a:schemeClr val="accent1">
                <a:lumMod val="60000"/>
                <a:lumOff val="40000"/>
              </a:schemeClr>
            </a:solidFill>
            <a:ln w="28575">
              <a:solidFill>
                <a:schemeClr val="tx1"/>
              </a:solidFill>
            </a:ln>
            <a:effectLst/>
          </c:spPr>
          <c:invertIfNegative val="0"/>
          <c:cat>
            <c:strRef>
              <c:f>Combined!$B$82:$V$82</c:f>
              <c:strCache>
                <c:ptCount val="21"/>
                <c:pt idx="0">
                  <c:v>H256</c:v>
                </c:pt>
                <c:pt idx="1">
                  <c:v>H512</c:v>
                </c:pt>
                <c:pt idx="2">
                  <c:v>H1024</c:v>
                </c:pt>
                <c:pt idx="3">
                  <c:v>H2048</c:v>
                </c:pt>
                <c:pt idx="4">
                  <c:v>H3072</c:v>
                </c:pt>
                <c:pt idx="6">
                  <c:v>LN2</c:v>
                </c:pt>
                <c:pt idx="7">
                  <c:v>LN3</c:v>
                </c:pt>
                <c:pt idx="8">
                  <c:v>LN4</c:v>
                </c:pt>
                <c:pt idx="9">
                  <c:v>LN5</c:v>
                </c:pt>
                <c:pt idx="10">
                  <c:v>LN6</c:v>
                </c:pt>
                <c:pt idx="11">
                  <c:v>LN7</c:v>
                </c:pt>
                <c:pt idx="12">
                  <c:v>LN8</c:v>
                </c:pt>
                <c:pt idx="14">
                  <c:v>LL18</c:v>
                </c:pt>
                <c:pt idx="15">
                  <c:v>LL35</c:v>
                </c:pt>
                <c:pt idx="16">
                  <c:v>LL100</c:v>
                </c:pt>
                <c:pt idx="17">
                  <c:v>LL151</c:v>
                </c:pt>
                <c:pt idx="18">
                  <c:v>LL303</c:v>
                </c:pt>
                <c:pt idx="20">
                  <c:v>Ave</c:v>
                </c:pt>
              </c:strCache>
            </c:strRef>
          </c:cat>
          <c:val>
            <c:numRef>
              <c:f>Combined!$B$83:$V$83</c:f>
              <c:numCache>
                <c:formatCode>General</c:formatCode>
                <c:ptCount val="21"/>
                <c:pt idx="0">
                  <c:v>0.12636505460218408</c:v>
                </c:pt>
                <c:pt idx="1">
                  <c:v>0.22420707254830477</c:v>
                </c:pt>
                <c:pt idx="2">
                  <c:v>0.36617620777982962</c:v>
                </c:pt>
                <c:pt idx="3">
                  <c:v>0.5359993022545898</c:v>
                </c:pt>
                <c:pt idx="4">
                  <c:v>0.63404987102321586</c:v>
                </c:pt>
                <c:pt idx="6">
                  <c:v>0.52953341088277106</c:v>
                </c:pt>
                <c:pt idx="7">
                  <c:v>0.5359993022545898</c:v>
                </c:pt>
                <c:pt idx="8">
                  <c:v>0.53929182572067924</c:v>
                </c:pt>
                <c:pt idx="9">
                  <c:v>0.54128682785044258</c:v>
                </c:pt>
                <c:pt idx="10">
                  <c:v>0.54262504966668135</c:v>
                </c:pt>
                <c:pt idx="11">
                  <c:v>0.54358498076157624</c:v>
                </c:pt>
                <c:pt idx="12">
                  <c:v>0.54430716088747177</c:v>
                </c:pt>
                <c:pt idx="14">
                  <c:v>0.52904725019364829</c:v>
                </c:pt>
                <c:pt idx="15">
                  <c:v>0.36617620777982962</c:v>
                </c:pt>
                <c:pt idx="16">
                  <c:v>0.16819437983965851</c:v>
                </c:pt>
                <c:pt idx="17">
                  <c:v>0.11809571381913893</c:v>
                </c:pt>
                <c:pt idx="18">
                  <c:v>6.2559154886575277E-2</c:v>
                </c:pt>
                <c:pt idx="20">
                  <c:v>0.40632345722065799</c:v>
                </c:pt>
              </c:numCache>
            </c:numRef>
          </c:val>
          <c:extLst>
            <c:ext xmlns:c16="http://schemas.microsoft.com/office/drawing/2014/chart" uri="{C3380CC4-5D6E-409C-BE32-E72D297353CC}">
              <c16:uniqueId val="{00000000-869A-4140-9613-752C79F45294}"/>
            </c:ext>
          </c:extLst>
        </c:ser>
        <c:ser>
          <c:idx val="2"/>
          <c:order val="1"/>
          <c:tx>
            <c:strRef>
              <c:f>Combined!$A$84</c:f>
              <c:strCache>
                <c:ptCount val="1"/>
                <c:pt idx="0">
                  <c:v>Activations</c:v>
                </c:pt>
              </c:strCache>
            </c:strRef>
          </c:tx>
          <c:spPr>
            <a:solidFill>
              <a:schemeClr val="bg1">
                <a:lumMod val="75000"/>
              </a:schemeClr>
            </a:solidFill>
            <a:ln w="28575">
              <a:solidFill>
                <a:schemeClr val="tx1"/>
              </a:solidFill>
            </a:ln>
            <a:effectLst/>
          </c:spPr>
          <c:invertIfNegative val="0"/>
          <c:cat>
            <c:strRef>
              <c:f>Combined!$B$82:$V$82</c:f>
              <c:strCache>
                <c:ptCount val="21"/>
                <c:pt idx="0">
                  <c:v>H256</c:v>
                </c:pt>
                <c:pt idx="1">
                  <c:v>H512</c:v>
                </c:pt>
                <c:pt idx="2">
                  <c:v>H1024</c:v>
                </c:pt>
                <c:pt idx="3">
                  <c:v>H2048</c:v>
                </c:pt>
                <c:pt idx="4">
                  <c:v>H3072</c:v>
                </c:pt>
                <c:pt idx="6">
                  <c:v>LN2</c:v>
                </c:pt>
                <c:pt idx="7">
                  <c:v>LN3</c:v>
                </c:pt>
                <c:pt idx="8">
                  <c:v>LN4</c:v>
                </c:pt>
                <c:pt idx="9">
                  <c:v>LN5</c:v>
                </c:pt>
                <c:pt idx="10">
                  <c:v>LN6</c:v>
                </c:pt>
                <c:pt idx="11">
                  <c:v>LN7</c:v>
                </c:pt>
                <c:pt idx="12">
                  <c:v>LN8</c:v>
                </c:pt>
                <c:pt idx="14">
                  <c:v>LL18</c:v>
                </c:pt>
                <c:pt idx="15">
                  <c:v>LL35</c:v>
                </c:pt>
                <c:pt idx="16">
                  <c:v>LL100</c:v>
                </c:pt>
                <c:pt idx="17">
                  <c:v>LL151</c:v>
                </c:pt>
                <c:pt idx="18">
                  <c:v>LL303</c:v>
                </c:pt>
                <c:pt idx="20">
                  <c:v>Ave</c:v>
                </c:pt>
              </c:strCache>
            </c:strRef>
          </c:cat>
          <c:val>
            <c:numRef>
              <c:f>Combined!$B$84:$V$84</c:f>
              <c:numCache>
                <c:formatCode>General</c:formatCode>
                <c:ptCount val="21"/>
                <c:pt idx="0">
                  <c:v>0.18392314639954019</c:v>
                </c:pt>
                <c:pt idx="1">
                  <c:v>0.16332482683193583</c:v>
                </c:pt>
                <c:pt idx="2">
                  <c:v>0.13343658783582535</c:v>
                </c:pt>
                <c:pt idx="3">
                  <c:v>9.768435742008634E-2</c:v>
                </c:pt>
                <c:pt idx="4">
                  <c:v>7.7042132416165088E-2</c:v>
                </c:pt>
                <c:pt idx="6">
                  <c:v>0.10856921287320667</c:v>
                </c:pt>
                <c:pt idx="7">
                  <c:v>9.768435742008634E-2</c:v>
                </c:pt>
                <c:pt idx="8">
                  <c:v>9.2141634855864157E-2</c:v>
                </c:pt>
                <c:pt idx="9">
                  <c:v>8.8783194609591762E-2</c:v>
                </c:pt>
                <c:pt idx="10">
                  <c:v>8.6530396009006222E-2</c:v>
                </c:pt>
                <c:pt idx="11">
                  <c:v>8.4914422183892793E-2</c:v>
                </c:pt>
                <c:pt idx="12">
                  <c:v>8.3698684734954162E-2</c:v>
                </c:pt>
                <c:pt idx="14">
                  <c:v>9.9147947327652988E-2</c:v>
                </c:pt>
                <c:pt idx="15">
                  <c:v>0.13343658783582535</c:v>
                </c:pt>
                <c:pt idx="16">
                  <c:v>0.17511697266533505</c:v>
                </c:pt>
                <c:pt idx="17">
                  <c:v>0.18566406024860233</c:v>
                </c:pt>
                <c:pt idx="18">
                  <c:v>0.19735596739229994</c:v>
                </c:pt>
                <c:pt idx="20">
                  <c:v>0.12285026406234532</c:v>
                </c:pt>
              </c:numCache>
            </c:numRef>
          </c:val>
          <c:extLst>
            <c:ext xmlns:c16="http://schemas.microsoft.com/office/drawing/2014/chart" uri="{C3380CC4-5D6E-409C-BE32-E72D297353CC}">
              <c16:uniqueId val="{00000001-869A-4140-9613-752C79F45294}"/>
            </c:ext>
          </c:extLst>
        </c:ser>
        <c:ser>
          <c:idx val="3"/>
          <c:order val="2"/>
          <c:tx>
            <c:strRef>
              <c:f>Combined!$A$85</c:f>
              <c:strCache>
                <c:ptCount val="1"/>
                <c:pt idx="0">
                  <c:v>Intermediate_Variable</c:v>
                </c:pt>
              </c:strCache>
            </c:strRef>
          </c:tx>
          <c:spPr>
            <a:solidFill>
              <a:schemeClr val="accent2">
                <a:lumMod val="20000"/>
                <a:lumOff val="80000"/>
              </a:schemeClr>
            </a:solidFill>
            <a:ln w="28575">
              <a:solidFill>
                <a:schemeClr val="tx1"/>
              </a:solidFill>
            </a:ln>
            <a:effectLst/>
          </c:spPr>
          <c:invertIfNegative val="0"/>
          <c:cat>
            <c:strRef>
              <c:f>Combined!$B$82:$V$82</c:f>
              <c:strCache>
                <c:ptCount val="21"/>
                <c:pt idx="0">
                  <c:v>H256</c:v>
                </c:pt>
                <c:pt idx="1">
                  <c:v>H512</c:v>
                </c:pt>
                <c:pt idx="2">
                  <c:v>H1024</c:v>
                </c:pt>
                <c:pt idx="3">
                  <c:v>H2048</c:v>
                </c:pt>
                <c:pt idx="4">
                  <c:v>H3072</c:v>
                </c:pt>
                <c:pt idx="6">
                  <c:v>LN2</c:v>
                </c:pt>
                <c:pt idx="7">
                  <c:v>LN3</c:v>
                </c:pt>
                <c:pt idx="8">
                  <c:v>LN4</c:v>
                </c:pt>
                <c:pt idx="9">
                  <c:v>LN5</c:v>
                </c:pt>
                <c:pt idx="10">
                  <c:v>LN6</c:v>
                </c:pt>
                <c:pt idx="11">
                  <c:v>LN7</c:v>
                </c:pt>
                <c:pt idx="12">
                  <c:v>LN8</c:v>
                </c:pt>
                <c:pt idx="14">
                  <c:v>LL18</c:v>
                </c:pt>
                <c:pt idx="15">
                  <c:v>LL35</c:v>
                </c:pt>
                <c:pt idx="16">
                  <c:v>LL100</c:v>
                </c:pt>
                <c:pt idx="17">
                  <c:v>LL151</c:v>
                </c:pt>
                <c:pt idx="18">
                  <c:v>LL303</c:v>
                </c:pt>
                <c:pt idx="20">
                  <c:v>Ave</c:v>
                </c:pt>
              </c:strCache>
            </c:strRef>
          </c:cat>
          <c:val>
            <c:numRef>
              <c:f>Combined!$B$85:$V$85</c:f>
              <c:numCache>
                <c:formatCode>General</c:formatCode>
                <c:ptCount val="21"/>
                <c:pt idx="0">
                  <c:v>0.68971179899827573</c:v>
                </c:pt>
                <c:pt idx="1">
                  <c:v>0.61246810061975943</c:v>
                </c:pt>
                <c:pt idx="2">
                  <c:v>0.50038720438434503</c:v>
                </c:pt>
                <c:pt idx="3">
                  <c:v>0.36631634032532379</c:v>
                </c:pt>
                <c:pt idx="4">
                  <c:v>0.28890799656061911</c:v>
                </c:pt>
                <c:pt idx="6">
                  <c:v>0.36189737624402224</c:v>
                </c:pt>
                <c:pt idx="7">
                  <c:v>0.36631634032532379</c:v>
                </c:pt>
                <c:pt idx="8">
                  <c:v>0.36856653942345663</c:v>
                </c:pt>
                <c:pt idx="9">
                  <c:v>0.36992997753996565</c:v>
                </c:pt>
                <c:pt idx="10">
                  <c:v>0.3708445543243124</c:v>
                </c:pt>
                <c:pt idx="11">
                  <c:v>0.37150059705453098</c:v>
                </c:pt>
                <c:pt idx="12">
                  <c:v>0.37199415437757405</c:v>
                </c:pt>
                <c:pt idx="14">
                  <c:v>0.37180480247869868</c:v>
                </c:pt>
                <c:pt idx="15">
                  <c:v>0.50038720438434503</c:v>
                </c:pt>
                <c:pt idx="16">
                  <c:v>0.65668864749500644</c:v>
                </c:pt>
                <c:pt idx="17">
                  <c:v>0.69624022593225876</c:v>
                </c:pt>
                <c:pt idx="18">
                  <c:v>0.74008487772112475</c:v>
                </c:pt>
                <c:pt idx="20">
                  <c:v>0.47082627871699667</c:v>
                </c:pt>
              </c:numCache>
            </c:numRef>
          </c:val>
          <c:extLst>
            <c:ext xmlns:c16="http://schemas.microsoft.com/office/drawing/2014/chart" uri="{C3380CC4-5D6E-409C-BE32-E72D297353CC}">
              <c16:uniqueId val="{00000002-869A-4140-9613-752C79F45294}"/>
            </c:ext>
          </c:extLst>
        </c:ser>
        <c:dLbls>
          <c:showLegendKey val="0"/>
          <c:showVal val="0"/>
          <c:showCatName val="0"/>
          <c:showSerName val="0"/>
          <c:showPercent val="0"/>
          <c:showBubbleSize val="0"/>
        </c:dLbls>
        <c:gapWidth val="50"/>
        <c:overlap val="100"/>
        <c:axId val="188868576"/>
        <c:axId val="188869136"/>
      </c:barChart>
      <c:lineChart>
        <c:grouping val="standard"/>
        <c:varyColors val="0"/>
        <c:ser>
          <c:idx val="0"/>
          <c:order val="3"/>
          <c:tx>
            <c:strRef>
              <c:f>Combined!$A$92</c:f>
              <c:strCache>
                <c:ptCount val="1"/>
                <c:pt idx="0">
                  <c:v>Total_Size</c:v>
                </c:pt>
              </c:strCache>
            </c:strRef>
          </c:tx>
          <c:spPr>
            <a:ln w="28575" cap="rnd">
              <a:solidFill>
                <a:srgbClr val="FF0000"/>
              </a:solidFill>
              <a:round/>
            </a:ln>
            <a:effectLst/>
          </c:spPr>
          <c:marker>
            <c:symbol val="diamond"/>
            <c:size val="7"/>
            <c:spPr>
              <a:solidFill>
                <a:srgbClr val="FF0000"/>
              </a:solidFill>
              <a:ln w="25400">
                <a:solidFill>
                  <a:srgbClr val="FF0000"/>
                </a:solidFill>
              </a:ln>
              <a:effectLst/>
            </c:spPr>
          </c:marker>
          <c:cat>
            <c:strRef>
              <c:f>Combined!$B$88:$V$88</c:f>
              <c:strCache>
                <c:ptCount val="21"/>
                <c:pt idx="0">
                  <c:v>H256</c:v>
                </c:pt>
                <c:pt idx="1">
                  <c:v>H512</c:v>
                </c:pt>
                <c:pt idx="2">
                  <c:v>H1024</c:v>
                </c:pt>
                <c:pt idx="3">
                  <c:v>H2048</c:v>
                </c:pt>
                <c:pt idx="4">
                  <c:v>H3072</c:v>
                </c:pt>
                <c:pt idx="6">
                  <c:v>LN2</c:v>
                </c:pt>
                <c:pt idx="7">
                  <c:v>LN3</c:v>
                </c:pt>
                <c:pt idx="8">
                  <c:v>LN4</c:v>
                </c:pt>
                <c:pt idx="9">
                  <c:v>LN5</c:v>
                </c:pt>
                <c:pt idx="10">
                  <c:v>LN6</c:v>
                </c:pt>
                <c:pt idx="11">
                  <c:v>LN7</c:v>
                </c:pt>
                <c:pt idx="12">
                  <c:v>LN8</c:v>
                </c:pt>
                <c:pt idx="14">
                  <c:v>LL18</c:v>
                </c:pt>
                <c:pt idx="15">
                  <c:v>LL35</c:v>
                </c:pt>
                <c:pt idx="16">
                  <c:v>LL100</c:v>
                </c:pt>
                <c:pt idx="17">
                  <c:v>LL151</c:v>
                </c:pt>
                <c:pt idx="18">
                  <c:v>LL303</c:v>
                </c:pt>
                <c:pt idx="20">
                  <c:v>Ave</c:v>
                </c:pt>
              </c:strCache>
            </c:strRef>
          </c:cat>
          <c:val>
            <c:numRef>
              <c:f>Combined!$B$92:$V$92</c:f>
              <c:numCache>
                <c:formatCode>General</c:formatCode>
                <c:ptCount val="21"/>
                <c:pt idx="0">
                  <c:v>9.291839599609375E-2</c:v>
                </c:pt>
                <c:pt idx="1">
                  <c:v>0.2092742919921875</c:v>
                </c:pt>
                <c:pt idx="2">
                  <c:v>0.512298583984375</c:v>
                </c:pt>
                <c:pt idx="3">
                  <c:v>1.39959716796875</c:v>
                </c:pt>
                <c:pt idx="4">
                  <c:v>2.661895751953125</c:v>
                </c:pt>
                <c:pt idx="6">
                  <c:v>0.9444580078125</c:v>
                </c:pt>
                <c:pt idx="7">
                  <c:v>1.39959716796875</c:v>
                </c:pt>
                <c:pt idx="8">
                  <c:v>1.854736328125</c:v>
                </c:pt>
                <c:pt idx="9">
                  <c:v>2.30987548828125</c:v>
                </c:pt>
                <c:pt idx="10">
                  <c:v>2.7650146484375</c:v>
                </c:pt>
                <c:pt idx="11">
                  <c:v>3.22015380859375</c:v>
                </c:pt>
                <c:pt idx="12">
                  <c:v>3.67529296875</c:v>
                </c:pt>
                <c:pt idx="14">
                  <c:v>0.354583740234375</c:v>
                </c:pt>
                <c:pt idx="15">
                  <c:v>0.512298583984375</c:v>
                </c:pt>
                <c:pt idx="16">
                  <c:v>1.115325927734375</c:v>
                </c:pt>
                <c:pt idx="17">
                  <c:v>1.588470458984375</c:v>
                </c:pt>
                <c:pt idx="18">
                  <c:v>2.998626708984375</c:v>
                </c:pt>
                <c:pt idx="20">
                  <c:v>1.6243775311638329</c:v>
                </c:pt>
              </c:numCache>
            </c:numRef>
          </c:val>
          <c:smooth val="0"/>
          <c:extLst>
            <c:ext xmlns:c16="http://schemas.microsoft.com/office/drawing/2014/chart" uri="{C3380CC4-5D6E-409C-BE32-E72D297353CC}">
              <c16:uniqueId val="{00000003-869A-4140-9613-752C79F45294}"/>
            </c:ext>
          </c:extLst>
        </c:ser>
        <c:dLbls>
          <c:showLegendKey val="0"/>
          <c:showVal val="0"/>
          <c:showCatName val="0"/>
          <c:showSerName val="0"/>
          <c:showPercent val="0"/>
          <c:showBubbleSize val="0"/>
        </c:dLbls>
        <c:marker val="1"/>
        <c:smooth val="0"/>
        <c:axId val="188870256"/>
        <c:axId val="188869696"/>
      </c:lineChart>
      <c:catAx>
        <c:axId val="188868576"/>
        <c:scaling>
          <c:orientation val="minMax"/>
        </c:scaling>
        <c:delete val="0"/>
        <c:axPos val="b"/>
        <c:numFmt formatCode="General" sourceLinked="1"/>
        <c:majorTickMark val="none"/>
        <c:minorTickMark val="none"/>
        <c:tickLblPos val="nextTo"/>
        <c:spPr>
          <a:noFill/>
          <a:ln w="2857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8869136"/>
        <c:crosses val="autoZero"/>
        <c:auto val="1"/>
        <c:lblAlgn val="ctr"/>
        <c:lblOffset val="100"/>
        <c:noMultiLvlLbl val="0"/>
      </c:catAx>
      <c:valAx>
        <c:axId val="188869136"/>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Normalized Footprint (%)</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8868576"/>
        <c:crosses val="autoZero"/>
        <c:crossBetween val="between"/>
        <c:majorUnit val="0.2"/>
      </c:valAx>
      <c:valAx>
        <c:axId val="188869696"/>
        <c:scaling>
          <c:orientation val="minMax"/>
        </c:scaling>
        <c:delete val="0"/>
        <c:axPos val="r"/>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a:t>Total Size (GB)</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8870256"/>
        <c:crosses val="max"/>
        <c:crossBetween val="between"/>
        <c:majorUnit val="0.8"/>
      </c:valAx>
      <c:catAx>
        <c:axId val="188870256"/>
        <c:scaling>
          <c:orientation val="minMax"/>
        </c:scaling>
        <c:delete val="1"/>
        <c:axPos val="b"/>
        <c:numFmt formatCode="General" sourceLinked="1"/>
        <c:majorTickMark val="out"/>
        <c:minorTickMark val="none"/>
        <c:tickLblPos val="nextTo"/>
        <c:crossAx val="188869696"/>
        <c:crosses val="autoZero"/>
        <c:auto val="1"/>
        <c:lblAlgn val="ctr"/>
        <c:lblOffset val="100"/>
        <c:noMultiLvlLbl val="0"/>
      </c:catAx>
      <c:spPr>
        <a:noFill/>
        <a:ln w="28575">
          <a:solidFill>
            <a:schemeClr val="tx1"/>
          </a:solidFill>
        </a:ln>
        <a:effectLst/>
      </c:spPr>
    </c:plotArea>
    <c:legend>
      <c:legendPos val="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595684514546676"/>
          <c:y val="0.17888655060264014"/>
          <c:w val="0.88098637477800201"/>
          <c:h val="0.67495748203954264"/>
        </c:manualLayout>
      </c:layout>
      <c:barChart>
        <c:barDir val="col"/>
        <c:grouping val="clustered"/>
        <c:varyColors val="0"/>
        <c:ser>
          <c:idx val="0"/>
          <c:order val="0"/>
          <c:tx>
            <c:strRef>
              <c:f>'Revision Eva'!$B$1</c:f>
              <c:strCache>
                <c:ptCount val="1"/>
                <c:pt idx="0">
                  <c:v>Baseline</c:v>
                </c:pt>
              </c:strCache>
            </c:strRef>
          </c:tx>
          <c:spPr>
            <a:solidFill>
              <a:schemeClr val="accent1"/>
            </a:solidFill>
            <a:ln w="25400">
              <a:solidFill>
                <a:schemeClr val="tx1"/>
              </a:solidFill>
            </a:ln>
            <a:effectLst/>
          </c:spPr>
          <c:invertIfNegative val="0"/>
          <c:cat>
            <c:strRef>
              <c:f>'Revision Eva'!$A$2:$A$8</c:f>
              <c:strCache>
                <c:ptCount val="7"/>
                <c:pt idx="0">
                  <c:v>TREC10</c:v>
                </c:pt>
                <c:pt idx="1">
                  <c:v>PTB</c:v>
                </c:pt>
                <c:pt idx="2">
                  <c:v>IMDB</c:v>
                </c:pt>
                <c:pt idx="3">
                  <c:v>WAYMO</c:v>
                </c:pt>
                <c:pt idx="4">
                  <c:v>WMT</c:v>
                </c:pt>
                <c:pt idx="5">
                  <c:v>BABI</c:v>
                </c:pt>
                <c:pt idx="6">
                  <c:v>Ave</c:v>
                </c:pt>
              </c:strCache>
            </c:strRef>
          </c:cat>
          <c:val>
            <c:numRef>
              <c:f>'Revision Eva'!$B$2:$B$8</c:f>
              <c:numCache>
                <c:formatCode>General</c:formatCode>
                <c:ptCount val="7"/>
                <c:pt idx="0">
                  <c:v>1</c:v>
                </c:pt>
                <c:pt idx="1">
                  <c:v>1</c:v>
                </c:pt>
                <c:pt idx="2">
                  <c:v>1</c:v>
                </c:pt>
                <c:pt idx="3">
                  <c:v>1</c:v>
                </c:pt>
                <c:pt idx="4">
                  <c:v>1</c:v>
                </c:pt>
                <c:pt idx="5">
                  <c:v>1</c:v>
                </c:pt>
                <c:pt idx="6">
                  <c:v>1</c:v>
                </c:pt>
              </c:numCache>
            </c:numRef>
          </c:val>
          <c:extLst>
            <c:ext xmlns:c16="http://schemas.microsoft.com/office/drawing/2014/chart" uri="{C3380CC4-5D6E-409C-BE32-E72D297353CC}">
              <c16:uniqueId val="{00000000-F6D1-8547-A1A7-4AC96049DF6C}"/>
            </c:ext>
          </c:extLst>
        </c:ser>
        <c:ser>
          <c:idx val="1"/>
          <c:order val="1"/>
          <c:tx>
            <c:strRef>
              <c:f>'Revision Eva'!$C$1</c:f>
              <c:strCache>
                <c:ptCount val="1"/>
                <c:pt idx="0">
                  <c:v>MS1</c:v>
                </c:pt>
              </c:strCache>
            </c:strRef>
          </c:tx>
          <c:spPr>
            <a:pattFill prst="ltHorz">
              <a:fgClr>
                <a:srgbClr val="7030A0"/>
              </a:fgClr>
              <a:bgClr>
                <a:schemeClr val="bg1"/>
              </a:bgClr>
            </a:pattFill>
            <a:ln w="25400">
              <a:solidFill>
                <a:schemeClr val="tx1"/>
              </a:solidFill>
            </a:ln>
            <a:effectLst/>
          </c:spPr>
          <c:invertIfNegative val="0"/>
          <c:cat>
            <c:strRef>
              <c:f>'Revision Eva'!$A$2:$A$8</c:f>
              <c:strCache>
                <c:ptCount val="7"/>
                <c:pt idx="0">
                  <c:v>TREC10</c:v>
                </c:pt>
                <c:pt idx="1">
                  <c:v>PTB</c:v>
                </c:pt>
                <c:pt idx="2">
                  <c:v>IMDB</c:v>
                </c:pt>
                <c:pt idx="3">
                  <c:v>WAYMO</c:v>
                </c:pt>
                <c:pt idx="4">
                  <c:v>WMT</c:v>
                </c:pt>
                <c:pt idx="5">
                  <c:v>BABI</c:v>
                </c:pt>
                <c:pt idx="6">
                  <c:v>Ave</c:v>
                </c:pt>
              </c:strCache>
            </c:strRef>
          </c:cat>
          <c:val>
            <c:numRef>
              <c:f>'Revision Eva'!$C$2:$C$8</c:f>
              <c:numCache>
                <c:formatCode>General</c:formatCode>
                <c:ptCount val="7"/>
                <c:pt idx="0">
                  <c:v>1.3513513513513513</c:v>
                </c:pt>
                <c:pt idx="1">
                  <c:v>1.149425287356322</c:v>
                </c:pt>
                <c:pt idx="2">
                  <c:v>1.2626262626262625</c:v>
                </c:pt>
                <c:pt idx="3">
                  <c:v>1.149425287356322</c:v>
                </c:pt>
                <c:pt idx="4">
                  <c:v>1.1757789535567313</c:v>
                </c:pt>
                <c:pt idx="5">
                  <c:v>1.2224938875305624</c:v>
                </c:pt>
                <c:pt idx="6">
                  <c:v>1.2185168382962586</c:v>
                </c:pt>
              </c:numCache>
            </c:numRef>
          </c:val>
          <c:extLst>
            <c:ext xmlns:c16="http://schemas.microsoft.com/office/drawing/2014/chart" uri="{C3380CC4-5D6E-409C-BE32-E72D297353CC}">
              <c16:uniqueId val="{00000001-F6D1-8547-A1A7-4AC96049DF6C}"/>
            </c:ext>
          </c:extLst>
        </c:ser>
        <c:ser>
          <c:idx val="2"/>
          <c:order val="2"/>
          <c:tx>
            <c:strRef>
              <c:f>'Revision Eva'!$D$1</c:f>
              <c:strCache>
                <c:ptCount val="1"/>
                <c:pt idx="0">
                  <c:v>MS2</c:v>
                </c:pt>
              </c:strCache>
            </c:strRef>
          </c:tx>
          <c:spPr>
            <a:solidFill>
              <a:schemeClr val="accent3"/>
            </a:solidFill>
            <a:ln w="25400">
              <a:solidFill>
                <a:schemeClr val="tx1"/>
              </a:solidFill>
            </a:ln>
            <a:effectLst/>
          </c:spPr>
          <c:invertIfNegative val="0"/>
          <c:cat>
            <c:strRef>
              <c:f>'Revision Eva'!$A$2:$A$8</c:f>
              <c:strCache>
                <c:ptCount val="7"/>
                <c:pt idx="0">
                  <c:v>TREC10</c:v>
                </c:pt>
                <c:pt idx="1">
                  <c:v>PTB</c:v>
                </c:pt>
                <c:pt idx="2">
                  <c:v>IMDB</c:v>
                </c:pt>
                <c:pt idx="3">
                  <c:v>WAYMO</c:v>
                </c:pt>
                <c:pt idx="4">
                  <c:v>WMT</c:v>
                </c:pt>
                <c:pt idx="5">
                  <c:v>BABI</c:v>
                </c:pt>
                <c:pt idx="6">
                  <c:v>Ave</c:v>
                </c:pt>
              </c:strCache>
            </c:strRef>
          </c:cat>
          <c:val>
            <c:numRef>
              <c:f>'Revision Eva'!$D$2:$D$8</c:f>
              <c:numCache>
                <c:formatCode>General</c:formatCode>
                <c:ptCount val="7"/>
                <c:pt idx="0">
                  <c:v>1.1494252873563218</c:v>
                </c:pt>
                <c:pt idx="1">
                  <c:v>1.1940298507462688</c:v>
                </c:pt>
                <c:pt idx="2">
                  <c:v>1.2422360248447206</c:v>
                </c:pt>
                <c:pt idx="3">
                  <c:v>1.3513513513513513</c:v>
                </c:pt>
                <c:pt idx="4">
                  <c:v>1.4814814814814814</c:v>
                </c:pt>
                <c:pt idx="5">
                  <c:v>1.5564202334630348</c:v>
                </c:pt>
                <c:pt idx="6">
                  <c:v>1.3291573715405296</c:v>
                </c:pt>
              </c:numCache>
            </c:numRef>
          </c:val>
          <c:extLst>
            <c:ext xmlns:c16="http://schemas.microsoft.com/office/drawing/2014/chart" uri="{C3380CC4-5D6E-409C-BE32-E72D297353CC}">
              <c16:uniqueId val="{00000002-F6D1-8547-A1A7-4AC96049DF6C}"/>
            </c:ext>
          </c:extLst>
        </c:ser>
        <c:ser>
          <c:idx val="3"/>
          <c:order val="3"/>
          <c:tx>
            <c:strRef>
              <c:f>'Revision Eva'!$E$1</c:f>
              <c:strCache>
                <c:ptCount val="1"/>
                <c:pt idx="0">
                  <c:v>Combine-MS</c:v>
                </c:pt>
              </c:strCache>
            </c:strRef>
          </c:tx>
          <c:spPr>
            <a:pattFill prst="wdDnDiag">
              <a:fgClr>
                <a:schemeClr val="accent4"/>
              </a:fgClr>
              <a:bgClr>
                <a:schemeClr val="bg1"/>
              </a:bgClr>
            </a:pattFill>
            <a:ln w="25400">
              <a:solidFill>
                <a:schemeClr val="tx1"/>
              </a:solidFill>
            </a:ln>
            <a:effectLst/>
          </c:spPr>
          <c:invertIfNegative val="0"/>
          <c:cat>
            <c:strRef>
              <c:f>'Revision Eva'!$A$2:$A$8</c:f>
              <c:strCache>
                <c:ptCount val="7"/>
                <c:pt idx="0">
                  <c:v>TREC10</c:v>
                </c:pt>
                <c:pt idx="1">
                  <c:v>PTB</c:v>
                </c:pt>
                <c:pt idx="2">
                  <c:v>IMDB</c:v>
                </c:pt>
                <c:pt idx="3">
                  <c:v>WAYMO</c:v>
                </c:pt>
                <c:pt idx="4">
                  <c:v>WMT</c:v>
                </c:pt>
                <c:pt idx="5">
                  <c:v>BABI</c:v>
                </c:pt>
                <c:pt idx="6">
                  <c:v>Ave</c:v>
                </c:pt>
              </c:strCache>
            </c:strRef>
          </c:cat>
          <c:val>
            <c:numRef>
              <c:f>'Revision Eva'!$E$2:$E$8</c:f>
              <c:numCache>
                <c:formatCode>General</c:formatCode>
                <c:ptCount val="7"/>
                <c:pt idx="0">
                  <c:v>1.5105740181268881</c:v>
                </c:pt>
                <c:pt idx="1">
                  <c:v>1.3513513513513513</c:v>
                </c:pt>
                <c:pt idx="2">
                  <c:v>1.5165301789505612</c:v>
                </c:pt>
                <c:pt idx="3">
                  <c:v>1.5105740181268883</c:v>
                </c:pt>
                <c:pt idx="4">
                  <c:v>1.6659725114535613</c:v>
                </c:pt>
                <c:pt idx="5">
                  <c:v>1.7838030681412771</c:v>
                </c:pt>
                <c:pt idx="6">
                  <c:v>1.5564675243584212</c:v>
                </c:pt>
              </c:numCache>
            </c:numRef>
          </c:val>
          <c:extLst>
            <c:ext xmlns:c16="http://schemas.microsoft.com/office/drawing/2014/chart" uri="{C3380CC4-5D6E-409C-BE32-E72D297353CC}">
              <c16:uniqueId val="{00000003-F6D1-8547-A1A7-4AC96049DF6C}"/>
            </c:ext>
          </c:extLst>
        </c:ser>
        <c:ser>
          <c:idx val="4"/>
          <c:order val="4"/>
          <c:tx>
            <c:strRef>
              <c:f>'Revision Eva'!$F$1</c:f>
              <c:strCache>
                <c:ptCount val="1"/>
                <c:pt idx="0">
                  <c:v>LSTM-Inf</c:v>
                </c:pt>
              </c:strCache>
            </c:strRef>
          </c:tx>
          <c:spPr>
            <a:solidFill>
              <a:schemeClr val="accent1">
                <a:lumMod val="20000"/>
                <a:lumOff val="80000"/>
              </a:schemeClr>
            </a:solidFill>
            <a:ln w="25400">
              <a:solidFill>
                <a:schemeClr val="tx1"/>
              </a:solidFill>
            </a:ln>
            <a:effectLst/>
          </c:spPr>
          <c:invertIfNegative val="0"/>
          <c:cat>
            <c:strRef>
              <c:f>'Revision Eva'!$A$2:$A$8</c:f>
              <c:strCache>
                <c:ptCount val="7"/>
                <c:pt idx="0">
                  <c:v>TREC10</c:v>
                </c:pt>
                <c:pt idx="1">
                  <c:v>PTB</c:v>
                </c:pt>
                <c:pt idx="2">
                  <c:v>IMDB</c:v>
                </c:pt>
                <c:pt idx="3">
                  <c:v>WAYMO</c:v>
                </c:pt>
                <c:pt idx="4">
                  <c:v>WMT</c:v>
                </c:pt>
                <c:pt idx="5">
                  <c:v>BABI</c:v>
                </c:pt>
                <c:pt idx="6">
                  <c:v>Ave</c:v>
                </c:pt>
              </c:strCache>
            </c:strRef>
          </c:cat>
          <c:val>
            <c:numRef>
              <c:f>'Revision Eva'!$F$2:$F$8</c:f>
              <c:numCache>
                <c:formatCode>General</c:formatCode>
                <c:ptCount val="7"/>
                <c:pt idx="0">
                  <c:v>0.852836001899825</c:v>
                </c:pt>
                <c:pt idx="1">
                  <c:v>0.61478987384167139</c:v>
                </c:pt>
                <c:pt idx="2">
                  <c:v>0.70469015135243729</c:v>
                </c:pt>
                <c:pt idx="3">
                  <c:v>0.62496065971655335</c:v>
                </c:pt>
                <c:pt idx="4">
                  <c:v>0.6682300612020462</c:v>
                </c:pt>
                <c:pt idx="5">
                  <c:v>0.88332751877194615</c:v>
                </c:pt>
                <c:pt idx="6">
                  <c:v>0.72480571113074643</c:v>
                </c:pt>
              </c:numCache>
            </c:numRef>
          </c:val>
          <c:extLst>
            <c:ext xmlns:c16="http://schemas.microsoft.com/office/drawing/2014/chart" uri="{C3380CC4-5D6E-409C-BE32-E72D297353CC}">
              <c16:uniqueId val="{00000004-F6D1-8547-A1A7-4AC96049DF6C}"/>
            </c:ext>
          </c:extLst>
        </c:ser>
        <c:ser>
          <c:idx val="5"/>
          <c:order val="5"/>
          <c:tx>
            <c:strRef>
              <c:f>'Revision Eva'!$G$1</c:f>
              <c:strCache>
                <c:ptCount val="1"/>
                <c:pt idx="0">
                  <c:v>Static-Arch</c:v>
                </c:pt>
              </c:strCache>
            </c:strRef>
          </c:tx>
          <c:spPr>
            <a:solidFill>
              <a:schemeClr val="accent2"/>
            </a:solidFill>
            <a:ln w="25400">
              <a:solidFill>
                <a:schemeClr val="tx1"/>
              </a:solidFill>
            </a:ln>
            <a:effectLst/>
          </c:spPr>
          <c:invertIfNegative val="0"/>
          <c:cat>
            <c:strRef>
              <c:f>'Revision Eva'!$A$2:$A$8</c:f>
              <c:strCache>
                <c:ptCount val="7"/>
                <c:pt idx="0">
                  <c:v>TREC10</c:v>
                </c:pt>
                <c:pt idx="1">
                  <c:v>PTB</c:v>
                </c:pt>
                <c:pt idx="2">
                  <c:v>IMDB</c:v>
                </c:pt>
                <c:pt idx="3">
                  <c:v>WAYMO</c:v>
                </c:pt>
                <c:pt idx="4">
                  <c:v>WMT</c:v>
                </c:pt>
                <c:pt idx="5">
                  <c:v>BABI</c:v>
                </c:pt>
                <c:pt idx="6">
                  <c:v>Ave</c:v>
                </c:pt>
              </c:strCache>
            </c:strRef>
          </c:cat>
          <c:val>
            <c:numRef>
              <c:f>'Revision Eva'!$G$2:$G$8</c:f>
              <c:numCache>
                <c:formatCode>General</c:formatCode>
                <c:ptCount val="7"/>
                <c:pt idx="0">
                  <c:v>1.1371146691997667</c:v>
                </c:pt>
                <c:pt idx="1">
                  <c:v>0.81971983178889518</c:v>
                </c:pt>
                <c:pt idx="2">
                  <c:v>0.93958686846991635</c:v>
                </c:pt>
                <c:pt idx="3">
                  <c:v>0.83328087962207109</c:v>
                </c:pt>
                <c:pt idx="4">
                  <c:v>0.89097341493606164</c:v>
                </c:pt>
                <c:pt idx="5">
                  <c:v>1.1777700250292615</c:v>
                </c:pt>
                <c:pt idx="6">
                  <c:v>0.96640761484099524</c:v>
                </c:pt>
              </c:numCache>
            </c:numRef>
          </c:val>
          <c:extLst>
            <c:ext xmlns:c16="http://schemas.microsoft.com/office/drawing/2014/chart" uri="{C3380CC4-5D6E-409C-BE32-E72D297353CC}">
              <c16:uniqueId val="{00000005-F6D1-8547-A1A7-4AC96049DF6C}"/>
            </c:ext>
          </c:extLst>
        </c:ser>
        <c:ser>
          <c:idx val="6"/>
          <c:order val="6"/>
          <c:tx>
            <c:strRef>
              <c:f>'Revision Eva'!$H$1</c:f>
              <c:strCache>
                <c:ptCount val="1"/>
                <c:pt idx="0">
                  <c:v>Dyn-Arch</c:v>
                </c:pt>
              </c:strCache>
            </c:strRef>
          </c:tx>
          <c:spPr>
            <a:pattFill prst="wdUpDiag">
              <a:fgClr>
                <a:schemeClr val="accent6"/>
              </a:fgClr>
              <a:bgClr>
                <a:schemeClr val="bg1"/>
              </a:bgClr>
            </a:pattFill>
            <a:ln w="25400">
              <a:solidFill>
                <a:schemeClr val="tx1"/>
              </a:solidFill>
            </a:ln>
            <a:effectLst/>
          </c:spPr>
          <c:invertIfNegative val="0"/>
          <c:cat>
            <c:strRef>
              <c:f>'Revision Eva'!$A$2:$A$8</c:f>
              <c:strCache>
                <c:ptCount val="7"/>
                <c:pt idx="0">
                  <c:v>TREC10</c:v>
                </c:pt>
                <c:pt idx="1">
                  <c:v>PTB</c:v>
                </c:pt>
                <c:pt idx="2">
                  <c:v>IMDB</c:v>
                </c:pt>
                <c:pt idx="3">
                  <c:v>WAYMO</c:v>
                </c:pt>
                <c:pt idx="4">
                  <c:v>WMT</c:v>
                </c:pt>
                <c:pt idx="5">
                  <c:v>BABI</c:v>
                </c:pt>
                <c:pt idx="6">
                  <c:v>Ave</c:v>
                </c:pt>
              </c:strCache>
            </c:strRef>
          </c:cat>
          <c:val>
            <c:numRef>
              <c:f>'Revision Eva'!$H$2:$H$8</c:f>
              <c:numCache>
                <c:formatCode>General</c:formatCode>
                <c:ptCount val="7"/>
                <c:pt idx="0">
                  <c:v>1.2508261361197437</c:v>
                </c:pt>
                <c:pt idx="1">
                  <c:v>1.2874134847485355</c:v>
                </c:pt>
                <c:pt idx="2">
                  <c:v>1.4759143115382976</c:v>
                </c:pt>
                <c:pt idx="3">
                  <c:v>1.3082806438765513</c:v>
                </c:pt>
                <c:pt idx="4">
                  <c:v>1.3988599780401896</c:v>
                </c:pt>
                <c:pt idx="5">
                  <c:v>1.8495064556917546</c:v>
                </c:pt>
                <c:pt idx="6">
                  <c:v>1.428466835002512</c:v>
                </c:pt>
              </c:numCache>
            </c:numRef>
          </c:val>
          <c:extLst>
            <c:ext xmlns:c16="http://schemas.microsoft.com/office/drawing/2014/chart" uri="{C3380CC4-5D6E-409C-BE32-E72D297353CC}">
              <c16:uniqueId val="{00000006-F6D1-8547-A1A7-4AC96049DF6C}"/>
            </c:ext>
          </c:extLst>
        </c:ser>
        <c:ser>
          <c:idx val="7"/>
          <c:order val="7"/>
          <c:tx>
            <c:strRef>
              <c:f>'Revision Eva'!$I$1</c:f>
              <c:strCache>
                <c:ptCount val="1"/>
                <c:pt idx="0">
                  <c:v>ŋ-LSTM</c:v>
                </c:pt>
              </c:strCache>
            </c:strRef>
          </c:tx>
          <c:spPr>
            <a:solidFill>
              <a:schemeClr val="accent6"/>
            </a:solidFill>
            <a:ln w="25400">
              <a:solidFill>
                <a:schemeClr val="tx1"/>
              </a:solidFill>
            </a:ln>
            <a:effectLst/>
          </c:spPr>
          <c:invertIfNegative val="0"/>
          <c:cat>
            <c:strRef>
              <c:f>'Revision Eva'!$A$2:$A$8</c:f>
              <c:strCache>
                <c:ptCount val="7"/>
                <c:pt idx="0">
                  <c:v>TREC10</c:v>
                </c:pt>
                <c:pt idx="1">
                  <c:v>PTB</c:v>
                </c:pt>
                <c:pt idx="2">
                  <c:v>IMDB</c:v>
                </c:pt>
                <c:pt idx="3">
                  <c:v>WAYMO</c:v>
                </c:pt>
                <c:pt idx="4">
                  <c:v>WMT</c:v>
                </c:pt>
                <c:pt idx="5">
                  <c:v>BABI</c:v>
                </c:pt>
                <c:pt idx="6">
                  <c:v>Ave</c:v>
                </c:pt>
              </c:strCache>
            </c:strRef>
          </c:cat>
          <c:val>
            <c:numRef>
              <c:f>'Revision Eva'!$I$2:$I$8</c:f>
              <c:numCache>
                <c:formatCode>General</c:formatCode>
                <c:ptCount val="7"/>
                <c:pt idx="0">
                  <c:v>3.0425638155173158</c:v>
                </c:pt>
                <c:pt idx="1">
                  <c:v>3.3167426259338586</c:v>
                </c:pt>
                <c:pt idx="2">
                  <c:v>4.1219163045114842</c:v>
                </c:pt>
                <c:pt idx="3">
                  <c:v>3.6421994459791334</c:v>
                </c:pt>
                <c:pt idx="4">
                  <c:v>4.1510753147099484</c:v>
                </c:pt>
                <c:pt idx="5">
                  <c:v>5.7256119963153624</c:v>
                </c:pt>
                <c:pt idx="6">
                  <c:v>4.0000182504945174</c:v>
                </c:pt>
              </c:numCache>
            </c:numRef>
          </c:val>
          <c:extLst>
            <c:ext xmlns:c16="http://schemas.microsoft.com/office/drawing/2014/chart" uri="{C3380CC4-5D6E-409C-BE32-E72D297353CC}">
              <c16:uniqueId val="{00000007-F6D1-8547-A1A7-4AC96049DF6C}"/>
            </c:ext>
          </c:extLst>
        </c:ser>
        <c:dLbls>
          <c:showLegendKey val="0"/>
          <c:showVal val="0"/>
          <c:showCatName val="0"/>
          <c:showSerName val="0"/>
          <c:showPercent val="0"/>
          <c:showBubbleSize val="0"/>
        </c:dLbls>
        <c:gapWidth val="150"/>
        <c:axId val="189690112"/>
        <c:axId val="189690672"/>
      </c:barChart>
      <c:catAx>
        <c:axId val="189690112"/>
        <c:scaling>
          <c:orientation val="minMax"/>
        </c:scaling>
        <c:delete val="0"/>
        <c:axPos val="b"/>
        <c:numFmt formatCode="General" sourceLinked="1"/>
        <c:majorTickMark val="out"/>
        <c:minorTickMark val="none"/>
        <c:tickLblPos val="nextTo"/>
        <c:spPr>
          <a:noFill/>
          <a:ln w="28575" cap="flat" cmpd="sng" algn="ctr">
            <a:solidFill>
              <a:schemeClr val="tx1"/>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89690672"/>
        <c:crosses val="autoZero"/>
        <c:auto val="1"/>
        <c:lblAlgn val="ctr"/>
        <c:lblOffset val="100"/>
        <c:noMultiLvlLbl val="0"/>
      </c:catAx>
      <c:valAx>
        <c:axId val="18969067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0" i="0" u="none" strike="noStrike" kern="1200" baseline="0">
                    <a:solidFill>
                      <a:schemeClr val="tx1"/>
                    </a:solidFill>
                    <a:latin typeface="+mn-lt"/>
                    <a:ea typeface="+mn-ea"/>
                    <a:cs typeface="+mn-cs"/>
                  </a:defRPr>
                </a:pPr>
                <a:r>
                  <a:rPr lang="en-US" dirty="0"/>
                  <a:t>Speedup</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title>
        <c:numFmt formatCode="General\x" sourceLinked="0"/>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89690112"/>
        <c:crosses val="autoZero"/>
        <c:crossBetween val="between"/>
      </c:valAx>
      <c:spPr>
        <a:noFill/>
        <a:ln w="28575">
          <a:solidFill>
            <a:schemeClr val="tx1"/>
          </a:solidFill>
        </a:ln>
        <a:effectLst/>
      </c:spPr>
    </c:plotArea>
    <c:legend>
      <c:legendPos val="t"/>
      <c:layout>
        <c:manualLayout>
          <c:xMode val="edge"/>
          <c:yMode val="edge"/>
          <c:x val="8.4422410855464897E-2"/>
          <c:y val="0.13405197152715015"/>
          <c:w val="0.90712180527135022"/>
          <c:h val="0.10111133834269015"/>
        </c:manualLayout>
      </c:layout>
      <c:overlay val="0"/>
      <c:spPr>
        <a:solidFill>
          <a:schemeClr val="bg1"/>
        </a:solidFill>
        <a:ln w="28575">
          <a:solidFill>
            <a:schemeClr val="tx1"/>
          </a:solid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2000">
          <a:solidFill>
            <a:schemeClr val="tx1"/>
          </a:solidFill>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462004650042014"/>
          <c:y val="0.23450251824886978"/>
          <c:w val="0.88164552774358917"/>
          <c:h val="0.64571218604071756"/>
        </c:manualLayout>
      </c:layout>
      <c:barChart>
        <c:barDir val="col"/>
        <c:grouping val="clustered"/>
        <c:varyColors val="0"/>
        <c:ser>
          <c:idx val="0"/>
          <c:order val="0"/>
          <c:tx>
            <c:strRef>
              <c:f>'Revision Eva'!$B$10</c:f>
              <c:strCache>
                <c:ptCount val="1"/>
                <c:pt idx="0">
                  <c:v>Baseline</c:v>
                </c:pt>
              </c:strCache>
            </c:strRef>
          </c:tx>
          <c:spPr>
            <a:solidFill>
              <a:schemeClr val="accent1"/>
            </a:solidFill>
            <a:ln w="25400">
              <a:solidFill>
                <a:schemeClr val="tx1"/>
              </a:solidFill>
            </a:ln>
            <a:effectLst/>
          </c:spPr>
          <c:invertIfNegative val="0"/>
          <c:cat>
            <c:strRef>
              <c:f>'Revision Eva'!$A$11:$A$17</c:f>
              <c:strCache>
                <c:ptCount val="7"/>
                <c:pt idx="0">
                  <c:v>TREC10</c:v>
                </c:pt>
                <c:pt idx="1">
                  <c:v>PTB</c:v>
                </c:pt>
                <c:pt idx="2">
                  <c:v>IMDB</c:v>
                </c:pt>
                <c:pt idx="3">
                  <c:v>WAYMO</c:v>
                </c:pt>
                <c:pt idx="4">
                  <c:v>WMT</c:v>
                </c:pt>
                <c:pt idx="5">
                  <c:v>BABI</c:v>
                </c:pt>
                <c:pt idx="6">
                  <c:v>Ave</c:v>
                </c:pt>
              </c:strCache>
            </c:strRef>
          </c:cat>
          <c:val>
            <c:numRef>
              <c:f>'Revision Eva'!$B$11:$B$17</c:f>
              <c:numCache>
                <c:formatCode>General</c:formatCode>
                <c:ptCount val="7"/>
                <c:pt idx="0">
                  <c:v>1</c:v>
                </c:pt>
                <c:pt idx="1">
                  <c:v>1</c:v>
                </c:pt>
                <c:pt idx="2">
                  <c:v>1</c:v>
                </c:pt>
                <c:pt idx="3">
                  <c:v>1</c:v>
                </c:pt>
                <c:pt idx="4">
                  <c:v>1</c:v>
                </c:pt>
                <c:pt idx="5">
                  <c:v>1</c:v>
                </c:pt>
                <c:pt idx="6">
                  <c:v>1</c:v>
                </c:pt>
              </c:numCache>
            </c:numRef>
          </c:val>
          <c:extLst>
            <c:ext xmlns:c16="http://schemas.microsoft.com/office/drawing/2014/chart" uri="{C3380CC4-5D6E-409C-BE32-E72D297353CC}">
              <c16:uniqueId val="{00000000-C110-BF48-A38A-D3D87EF89F4B}"/>
            </c:ext>
          </c:extLst>
        </c:ser>
        <c:ser>
          <c:idx val="1"/>
          <c:order val="1"/>
          <c:tx>
            <c:strRef>
              <c:f>'Revision Eva'!$C$10</c:f>
              <c:strCache>
                <c:ptCount val="1"/>
                <c:pt idx="0">
                  <c:v>MS1</c:v>
                </c:pt>
              </c:strCache>
            </c:strRef>
          </c:tx>
          <c:spPr>
            <a:pattFill prst="ltHorz">
              <a:fgClr>
                <a:srgbClr val="7030A0"/>
              </a:fgClr>
              <a:bgClr>
                <a:schemeClr val="bg1"/>
              </a:bgClr>
            </a:pattFill>
            <a:ln w="25400">
              <a:solidFill>
                <a:schemeClr val="tx1"/>
              </a:solidFill>
            </a:ln>
            <a:effectLst/>
          </c:spPr>
          <c:invertIfNegative val="0"/>
          <c:cat>
            <c:strRef>
              <c:f>'Revision Eva'!$A$11:$A$17</c:f>
              <c:strCache>
                <c:ptCount val="7"/>
                <c:pt idx="0">
                  <c:v>TREC10</c:v>
                </c:pt>
                <c:pt idx="1">
                  <c:v>PTB</c:v>
                </c:pt>
                <c:pt idx="2">
                  <c:v>IMDB</c:v>
                </c:pt>
                <c:pt idx="3">
                  <c:v>WAYMO</c:v>
                </c:pt>
                <c:pt idx="4">
                  <c:v>WMT</c:v>
                </c:pt>
                <c:pt idx="5">
                  <c:v>BABI</c:v>
                </c:pt>
                <c:pt idx="6">
                  <c:v>Ave</c:v>
                </c:pt>
              </c:strCache>
            </c:strRef>
          </c:cat>
          <c:val>
            <c:numRef>
              <c:f>'Revision Eva'!$C$11:$C$17</c:f>
              <c:numCache>
                <c:formatCode>General</c:formatCode>
                <c:ptCount val="7"/>
                <c:pt idx="0">
                  <c:v>0.74</c:v>
                </c:pt>
                <c:pt idx="1">
                  <c:v>0.86999999999999988</c:v>
                </c:pt>
                <c:pt idx="2">
                  <c:v>0.79199999999999993</c:v>
                </c:pt>
                <c:pt idx="3">
                  <c:v>0.86999999999999988</c:v>
                </c:pt>
                <c:pt idx="4">
                  <c:v>0.85050000000000003</c:v>
                </c:pt>
                <c:pt idx="5">
                  <c:v>0.81799999999999995</c:v>
                </c:pt>
                <c:pt idx="6">
                  <c:v>0.82341666666666657</c:v>
                </c:pt>
              </c:numCache>
            </c:numRef>
          </c:val>
          <c:extLst>
            <c:ext xmlns:c16="http://schemas.microsoft.com/office/drawing/2014/chart" uri="{C3380CC4-5D6E-409C-BE32-E72D297353CC}">
              <c16:uniqueId val="{00000001-C110-BF48-A38A-D3D87EF89F4B}"/>
            </c:ext>
          </c:extLst>
        </c:ser>
        <c:ser>
          <c:idx val="2"/>
          <c:order val="2"/>
          <c:tx>
            <c:strRef>
              <c:f>'Revision Eva'!$D$10</c:f>
              <c:strCache>
                <c:ptCount val="1"/>
                <c:pt idx="0">
                  <c:v>MS2</c:v>
                </c:pt>
              </c:strCache>
            </c:strRef>
          </c:tx>
          <c:spPr>
            <a:solidFill>
              <a:schemeClr val="accent3"/>
            </a:solidFill>
            <a:ln w="25400">
              <a:solidFill>
                <a:schemeClr val="tx1"/>
              </a:solidFill>
            </a:ln>
            <a:effectLst/>
          </c:spPr>
          <c:invertIfNegative val="0"/>
          <c:cat>
            <c:strRef>
              <c:f>'Revision Eva'!$A$11:$A$17</c:f>
              <c:strCache>
                <c:ptCount val="7"/>
                <c:pt idx="0">
                  <c:v>TREC10</c:v>
                </c:pt>
                <c:pt idx="1">
                  <c:v>PTB</c:v>
                </c:pt>
                <c:pt idx="2">
                  <c:v>IMDB</c:v>
                </c:pt>
                <c:pt idx="3">
                  <c:v>WAYMO</c:v>
                </c:pt>
                <c:pt idx="4">
                  <c:v>WMT</c:v>
                </c:pt>
                <c:pt idx="5">
                  <c:v>BABI</c:v>
                </c:pt>
                <c:pt idx="6">
                  <c:v>Ave</c:v>
                </c:pt>
              </c:strCache>
            </c:strRef>
          </c:cat>
          <c:val>
            <c:numRef>
              <c:f>'Revision Eva'!$D$11:$D$17</c:f>
              <c:numCache>
                <c:formatCode>General</c:formatCode>
                <c:ptCount val="7"/>
                <c:pt idx="0">
                  <c:v>0.86999999999999988</c:v>
                </c:pt>
                <c:pt idx="1">
                  <c:v>0.83750000000000002</c:v>
                </c:pt>
                <c:pt idx="2">
                  <c:v>0.80499999999999994</c:v>
                </c:pt>
                <c:pt idx="3">
                  <c:v>0.7400000000000001</c:v>
                </c:pt>
                <c:pt idx="4">
                  <c:v>0.67500000000000004</c:v>
                </c:pt>
                <c:pt idx="5">
                  <c:v>0.64250000000000007</c:v>
                </c:pt>
                <c:pt idx="6">
                  <c:v>0.76166666666666671</c:v>
                </c:pt>
              </c:numCache>
            </c:numRef>
          </c:val>
          <c:extLst>
            <c:ext xmlns:c16="http://schemas.microsoft.com/office/drawing/2014/chart" uri="{C3380CC4-5D6E-409C-BE32-E72D297353CC}">
              <c16:uniqueId val="{00000002-C110-BF48-A38A-D3D87EF89F4B}"/>
            </c:ext>
          </c:extLst>
        </c:ser>
        <c:ser>
          <c:idx val="3"/>
          <c:order val="3"/>
          <c:tx>
            <c:strRef>
              <c:f>'Revision Eva'!$E$10</c:f>
              <c:strCache>
                <c:ptCount val="1"/>
                <c:pt idx="0">
                  <c:v>Combine-MS</c:v>
                </c:pt>
              </c:strCache>
            </c:strRef>
          </c:tx>
          <c:spPr>
            <a:pattFill prst="wdDnDiag">
              <a:fgClr>
                <a:schemeClr val="accent4"/>
              </a:fgClr>
              <a:bgClr>
                <a:schemeClr val="bg1"/>
              </a:bgClr>
            </a:pattFill>
            <a:ln w="25400">
              <a:solidFill>
                <a:schemeClr val="tx1"/>
              </a:solidFill>
            </a:ln>
            <a:effectLst/>
          </c:spPr>
          <c:invertIfNegative val="0"/>
          <c:cat>
            <c:strRef>
              <c:f>'Revision Eva'!$A$11:$A$17</c:f>
              <c:strCache>
                <c:ptCount val="7"/>
                <c:pt idx="0">
                  <c:v>TREC10</c:v>
                </c:pt>
                <c:pt idx="1">
                  <c:v>PTB</c:v>
                </c:pt>
                <c:pt idx="2">
                  <c:v>IMDB</c:v>
                </c:pt>
                <c:pt idx="3">
                  <c:v>WAYMO</c:v>
                </c:pt>
                <c:pt idx="4">
                  <c:v>WMT</c:v>
                </c:pt>
                <c:pt idx="5">
                  <c:v>BABI</c:v>
                </c:pt>
                <c:pt idx="6">
                  <c:v>Ave</c:v>
                </c:pt>
              </c:strCache>
            </c:strRef>
          </c:cat>
          <c:val>
            <c:numRef>
              <c:f>'Revision Eva'!$E$11:$E$17</c:f>
              <c:numCache>
                <c:formatCode>General</c:formatCode>
                <c:ptCount val="7"/>
                <c:pt idx="0">
                  <c:v>0.66200000000000003</c:v>
                </c:pt>
                <c:pt idx="1">
                  <c:v>0.74</c:v>
                </c:pt>
                <c:pt idx="2">
                  <c:v>0.65939999999999999</c:v>
                </c:pt>
                <c:pt idx="3">
                  <c:v>0.66199999999999992</c:v>
                </c:pt>
                <c:pt idx="4">
                  <c:v>0.60024999999999995</c:v>
                </c:pt>
                <c:pt idx="5">
                  <c:v>0.5606000000000001</c:v>
                </c:pt>
                <c:pt idx="6">
                  <c:v>0.64737499999999992</c:v>
                </c:pt>
              </c:numCache>
            </c:numRef>
          </c:val>
          <c:extLst>
            <c:ext xmlns:c16="http://schemas.microsoft.com/office/drawing/2014/chart" uri="{C3380CC4-5D6E-409C-BE32-E72D297353CC}">
              <c16:uniqueId val="{00000003-C110-BF48-A38A-D3D87EF89F4B}"/>
            </c:ext>
          </c:extLst>
        </c:ser>
        <c:ser>
          <c:idx val="4"/>
          <c:order val="4"/>
          <c:tx>
            <c:strRef>
              <c:f>'Revision Eva'!$F$10</c:f>
              <c:strCache>
                <c:ptCount val="1"/>
                <c:pt idx="0">
                  <c:v>LSTM-Inf</c:v>
                </c:pt>
              </c:strCache>
            </c:strRef>
          </c:tx>
          <c:spPr>
            <a:solidFill>
              <a:schemeClr val="accent1">
                <a:lumMod val="20000"/>
                <a:lumOff val="80000"/>
              </a:schemeClr>
            </a:solidFill>
            <a:ln w="25400">
              <a:solidFill>
                <a:schemeClr val="tx1"/>
              </a:solidFill>
            </a:ln>
            <a:effectLst/>
          </c:spPr>
          <c:invertIfNegative val="0"/>
          <c:cat>
            <c:strRef>
              <c:f>'Revision Eva'!$A$11:$A$17</c:f>
              <c:strCache>
                <c:ptCount val="7"/>
                <c:pt idx="0">
                  <c:v>TREC10</c:v>
                </c:pt>
                <c:pt idx="1">
                  <c:v>PTB</c:v>
                </c:pt>
                <c:pt idx="2">
                  <c:v>IMDB</c:v>
                </c:pt>
                <c:pt idx="3">
                  <c:v>WAYMO</c:v>
                </c:pt>
                <c:pt idx="4">
                  <c:v>WMT</c:v>
                </c:pt>
                <c:pt idx="5">
                  <c:v>BABI</c:v>
                </c:pt>
                <c:pt idx="6">
                  <c:v>Ave</c:v>
                </c:pt>
              </c:strCache>
            </c:strRef>
          </c:cat>
          <c:val>
            <c:numRef>
              <c:f>'Revision Eva'!$F$11:$F$17</c:f>
              <c:numCache>
                <c:formatCode>General</c:formatCode>
                <c:ptCount val="7"/>
                <c:pt idx="0">
                  <c:v>1.4561679824435194</c:v>
                </c:pt>
                <c:pt idx="1">
                  <c:v>2.0276967036060847</c:v>
                </c:pt>
                <c:pt idx="2">
                  <c:v>1.8738679959702322</c:v>
                </c:pt>
                <c:pt idx="3">
                  <c:v>1.9948857506172242</c:v>
                </c:pt>
                <c:pt idx="4">
                  <c:v>1.8732052261835679</c:v>
                </c:pt>
                <c:pt idx="5">
                  <c:v>1.3675545168027774</c:v>
                </c:pt>
                <c:pt idx="6">
                  <c:v>1.7655630292705675</c:v>
                </c:pt>
              </c:numCache>
            </c:numRef>
          </c:val>
          <c:extLst>
            <c:ext xmlns:c16="http://schemas.microsoft.com/office/drawing/2014/chart" uri="{C3380CC4-5D6E-409C-BE32-E72D297353CC}">
              <c16:uniqueId val="{00000004-C110-BF48-A38A-D3D87EF89F4B}"/>
            </c:ext>
          </c:extLst>
        </c:ser>
        <c:ser>
          <c:idx val="5"/>
          <c:order val="5"/>
          <c:tx>
            <c:strRef>
              <c:f>'Revision Eva'!$G$10</c:f>
              <c:strCache>
                <c:ptCount val="1"/>
                <c:pt idx="0">
                  <c:v>Static-Arch</c:v>
                </c:pt>
              </c:strCache>
            </c:strRef>
          </c:tx>
          <c:spPr>
            <a:solidFill>
              <a:schemeClr val="accent2"/>
            </a:solidFill>
            <a:ln w="25400">
              <a:solidFill>
                <a:schemeClr val="tx1"/>
              </a:solidFill>
            </a:ln>
            <a:effectLst/>
          </c:spPr>
          <c:invertIfNegative val="0"/>
          <c:cat>
            <c:strRef>
              <c:f>'Revision Eva'!$A$11:$A$17</c:f>
              <c:strCache>
                <c:ptCount val="7"/>
                <c:pt idx="0">
                  <c:v>TREC10</c:v>
                </c:pt>
                <c:pt idx="1">
                  <c:v>PTB</c:v>
                </c:pt>
                <c:pt idx="2">
                  <c:v>IMDB</c:v>
                </c:pt>
                <c:pt idx="3">
                  <c:v>WAYMO</c:v>
                </c:pt>
                <c:pt idx="4">
                  <c:v>WMT</c:v>
                </c:pt>
                <c:pt idx="5">
                  <c:v>BABI</c:v>
                </c:pt>
                <c:pt idx="6">
                  <c:v>Ave</c:v>
                </c:pt>
              </c:strCache>
            </c:strRef>
          </c:cat>
          <c:val>
            <c:numRef>
              <c:f>'Revision Eva'!$G$11:$G$17</c:f>
              <c:numCache>
                <c:formatCode>General</c:formatCode>
                <c:ptCount val="7"/>
                <c:pt idx="0">
                  <c:v>1.0959580483932869</c:v>
                </c:pt>
                <c:pt idx="1">
                  <c:v>1.5280137825449711</c:v>
                </c:pt>
                <c:pt idx="2">
                  <c:v>1.4120710939005665</c:v>
                </c:pt>
                <c:pt idx="3">
                  <c:v>1.5033348102119057</c:v>
                </c:pt>
                <c:pt idx="4">
                  <c:v>1.4116370435356149</c:v>
                </c:pt>
                <c:pt idx="5">
                  <c:v>1.0305623906902619</c:v>
                </c:pt>
                <c:pt idx="6">
                  <c:v>1.3302628615461012</c:v>
                </c:pt>
              </c:numCache>
            </c:numRef>
          </c:val>
          <c:extLst>
            <c:ext xmlns:c16="http://schemas.microsoft.com/office/drawing/2014/chart" uri="{C3380CC4-5D6E-409C-BE32-E72D297353CC}">
              <c16:uniqueId val="{00000005-C110-BF48-A38A-D3D87EF89F4B}"/>
            </c:ext>
          </c:extLst>
        </c:ser>
        <c:ser>
          <c:idx val="6"/>
          <c:order val="6"/>
          <c:tx>
            <c:strRef>
              <c:f>'Revision Eva'!$H$10</c:f>
              <c:strCache>
                <c:ptCount val="1"/>
                <c:pt idx="0">
                  <c:v>Dyn-Arch</c:v>
                </c:pt>
              </c:strCache>
            </c:strRef>
          </c:tx>
          <c:spPr>
            <a:pattFill prst="wdUpDiag">
              <a:fgClr>
                <a:schemeClr val="accent6"/>
              </a:fgClr>
              <a:bgClr>
                <a:schemeClr val="bg1"/>
              </a:bgClr>
            </a:pattFill>
            <a:ln w="25400">
              <a:solidFill>
                <a:schemeClr val="tx1"/>
              </a:solidFill>
            </a:ln>
            <a:effectLst/>
          </c:spPr>
          <c:invertIfNegative val="0"/>
          <c:cat>
            <c:strRef>
              <c:f>'Revision Eva'!$A$11:$A$17</c:f>
              <c:strCache>
                <c:ptCount val="7"/>
                <c:pt idx="0">
                  <c:v>TREC10</c:v>
                </c:pt>
                <c:pt idx="1">
                  <c:v>PTB</c:v>
                </c:pt>
                <c:pt idx="2">
                  <c:v>IMDB</c:v>
                </c:pt>
                <c:pt idx="3">
                  <c:v>WAYMO</c:v>
                </c:pt>
                <c:pt idx="4">
                  <c:v>WMT</c:v>
                </c:pt>
                <c:pt idx="5">
                  <c:v>BABI</c:v>
                </c:pt>
                <c:pt idx="6">
                  <c:v>Ave</c:v>
                </c:pt>
              </c:strCache>
            </c:strRef>
          </c:cat>
          <c:val>
            <c:numRef>
              <c:f>'Revision Eva'!$H$11:$H$17</c:f>
              <c:numCache>
                <c:formatCode>General</c:formatCode>
                <c:ptCount val="7"/>
                <c:pt idx="0">
                  <c:v>0.99771897547049604</c:v>
                </c:pt>
                <c:pt idx="1">
                  <c:v>0.98343692334360155</c:v>
                </c:pt>
                <c:pt idx="2">
                  <c:v>0.90863871350895609</c:v>
                </c:pt>
                <c:pt idx="3">
                  <c:v>0.96793000565922305</c:v>
                </c:pt>
                <c:pt idx="4">
                  <c:v>0.90888991744001324</c:v>
                </c:pt>
                <c:pt idx="5">
                  <c:v>0.66337812821924702</c:v>
                </c:pt>
                <c:pt idx="6">
                  <c:v>0.90499877727358946</c:v>
                </c:pt>
              </c:numCache>
            </c:numRef>
          </c:val>
          <c:extLst>
            <c:ext xmlns:c16="http://schemas.microsoft.com/office/drawing/2014/chart" uri="{C3380CC4-5D6E-409C-BE32-E72D297353CC}">
              <c16:uniqueId val="{00000006-C110-BF48-A38A-D3D87EF89F4B}"/>
            </c:ext>
          </c:extLst>
        </c:ser>
        <c:ser>
          <c:idx val="7"/>
          <c:order val="7"/>
          <c:tx>
            <c:strRef>
              <c:f>'Revision Eva'!$I$10</c:f>
              <c:strCache>
                <c:ptCount val="1"/>
                <c:pt idx="0">
                  <c:v>ŋ-LSTM</c:v>
                </c:pt>
              </c:strCache>
            </c:strRef>
          </c:tx>
          <c:spPr>
            <a:solidFill>
              <a:schemeClr val="accent6"/>
            </a:solidFill>
            <a:ln w="25400">
              <a:solidFill>
                <a:schemeClr val="tx1"/>
              </a:solidFill>
            </a:ln>
            <a:effectLst/>
          </c:spPr>
          <c:invertIfNegative val="0"/>
          <c:cat>
            <c:strRef>
              <c:f>'Revision Eva'!$A$11:$A$17</c:f>
              <c:strCache>
                <c:ptCount val="7"/>
                <c:pt idx="0">
                  <c:v>TREC10</c:v>
                </c:pt>
                <c:pt idx="1">
                  <c:v>PTB</c:v>
                </c:pt>
                <c:pt idx="2">
                  <c:v>IMDB</c:v>
                </c:pt>
                <c:pt idx="3">
                  <c:v>WAYMO</c:v>
                </c:pt>
                <c:pt idx="4">
                  <c:v>WMT</c:v>
                </c:pt>
                <c:pt idx="5">
                  <c:v>BABI</c:v>
                </c:pt>
                <c:pt idx="6">
                  <c:v>Ave</c:v>
                </c:pt>
              </c:strCache>
            </c:strRef>
          </c:cat>
          <c:val>
            <c:numRef>
              <c:f>'Revision Eva'!$I$11:$I$17</c:f>
              <c:numCache>
                <c:formatCode>General</c:formatCode>
                <c:ptCount val="7"/>
                <c:pt idx="0">
                  <c:v>0.455243399285373</c:v>
                </c:pt>
                <c:pt idx="1">
                  <c:v>0.41597161258462412</c:v>
                </c:pt>
                <c:pt idx="2">
                  <c:v>0.35597602318350452</c:v>
                </c:pt>
                <c:pt idx="3">
                  <c:v>0.38015441467423966</c:v>
                </c:pt>
                <c:pt idx="4">
                  <c:v>0.33568287991035206</c:v>
                </c:pt>
                <c:pt idx="5">
                  <c:v>0.23518487062235482</c:v>
                </c:pt>
                <c:pt idx="6">
                  <c:v>0.36303553337674138</c:v>
                </c:pt>
              </c:numCache>
            </c:numRef>
          </c:val>
          <c:extLst>
            <c:ext xmlns:c16="http://schemas.microsoft.com/office/drawing/2014/chart" uri="{C3380CC4-5D6E-409C-BE32-E72D297353CC}">
              <c16:uniqueId val="{00000007-C110-BF48-A38A-D3D87EF89F4B}"/>
            </c:ext>
          </c:extLst>
        </c:ser>
        <c:dLbls>
          <c:showLegendKey val="0"/>
          <c:showVal val="0"/>
          <c:showCatName val="0"/>
          <c:showSerName val="0"/>
          <c:showPercent val="0"/>
          <c:showBubbleSize val="0"/>
        </c:dLbls>
        <c:gapWidth val="150"/>
        <c:axId val="189487248"/>
        <c:axId val="189487808"/>
      </c:barChart>
      <c:catAx>
        <c:axId val="189487248"/>
        <c:scaling>
          <c:orientation val="minMax"/>
        </c:scaling>
        <c:delete val="0"/>
        <c:axPos val="b"/>
        <c:numFmt formatCode="General" sourceLinked="1"/>
        <c:majorTickMark val="out"/>
        <c:minorTickMark val="none"/>
        <c:tickLblPos val="nextTo"/>
        <c:spPr>
          <a:noFill/>
          <a:ln w="2857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189487808"/>
        <c:crosses val="autoZero"/>
        <c:auto val="1"/>
        <c:lblAlgn val="ctr"/>
        <c:lblOffset val="100"/>
        <c:noMultiLvlLbl val="0"/>
      </c:catAx>
      <c:valAx>
        <c:axId val="1894878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solidFill>
                    <a:latin typeface="+mn-lt"/>
                    <a:ea typeface="+mn-ea"/>
                    <a:cs typeface="+mn-cs"/>
                  </a:defRPr>
                </a:pPr>
                <a:r>
                  <a:rPr lang="en-US"/>
                  <a:t>Normalized Energy Consumption</a:t>
                </a:r>
              </a:p>
            </c:rich>
          </c:tx>
          <c:layout>
            <c:manualLayout>
              <c:xMode val="edge"/>
              <c:yMode val="edge"/>
              <c:x val="1.3734425755990673E-2"/>
              <c:y val="0.20595565974809338"/>
            </c:manualLayout>
          </c:layout>
          <c:overlay val="0"/>
          <c:spPr>
            <a:noFill/>
            <a:ln>
              <a:noFill/>
            </a:ln>
            <a:effectLst/>
          </c:spPr>
          <c:txPr>
            <a:bodyPr rot="-54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189487248"/>
        <c:crosses val="autoZero"/>
        <c:crossBetween val="between"/>
      </c:valAx>
      <c:spPr>
        <a:noFill/>
        <a:ln w="28575">
          <a:solidFill>
            <a:schemeClr val="tx1"/>
          </a:solidFill>
        </a:ln>
        <a:effectLst/>
      </c:spPr>
    </c:plotArea>
    <c:legend>
      <c:legendPos val="t"/>
      <c:layout>
        <c:manualLayout>
          <c:xMode val="edge"/>
          <c:yMode val="edge"/>
          <c:x val="9.6028411090140792E-2"/>
          <c:y val="0.21050281064602469"/>
          <c:w val="0.89999991151765801"/>
          <c:h val="8.7979959519515247E-2"/>
        </c:manualLayout>
      </c:layout>
      <c:overlay val="0"/>
      <c:spPr>
        <a:solidFill>
          <a:schemeClr val="bg1"/>
        </a:solidFill>
        <a:ln w="28575">
          <a:solidFill>
            <a:schemeClr val="tx1"/>
          </a:solidFill>
        </a:ln>
        <a:effectLst/>
      </c:spPr>
      <c:txPr>
        <a:bodyPr rot="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1800">
          <a:solidFill>
            <a:schemeClr val="tx1"/>
          </a:solidFill>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Eva!$A$70</c:f>
              <c:strCache>
                <c:ptCount val="1"/>
                <c:pt idx="0">
                  <c:v>TREC10</c:v>
                </c:pt>
              </c:strCache>
            </c:strRef>
          </c:tx>
          <c:spPr>
            <a:ln w="28575" cap="rnd">
              <a:solidFill>
                <a:schemeClr val="accent1"/>
              </a:solidFill>
              <a:round/>
            </a:ln>
            <a:effectLst/>
          </c:spPr>
          <c:marker>
            <c:symbol val="circle"/>
            <c:size val="9"/>
            <c:spPr>
              <a:solidFill>
                <a:schemeClr val="bg1"/>
              </a:solidFill>
              <a:ln w="25400">
                <a:solidFill>
                  <a:schemeClr val="accent1"/>
                </a:solidFill>
              </a:ln>
              <a:effectLst/>
            </c:spPr>
          </c:marker>
          <c:cat>
            <c:strRef>
              <c:f>Eva!$B$69:$E$69</c:f>
              <c:strCache>
                <c:ptCount val="4"/>
                <c:pt idx="0">
                  <c:v>Baseline</c:v>
                </c:pt>
                <c:pt idx="1">
                  <c:v>MS1</c:v>
                </c:pt>
                <c:pt idx="2">
                  <c:v>MS2</c:v>
                </c:pt>
                <c:pt idx="3">
                  <c:v>ŋ-LSTM</c:v>
                </c:pt>
              </c:strCache>
            </c:strRef>
          </c:cat>
          <c:val>
            <c:numRef>
              <c:f>Eva!$B$70:$E$70</c:f>
              <c:numCache>
                <c:formatCode>General</c:formatCode>
                <c:ptCount val="4"/>
                <c:pt idx="0">
                  <c:v>1</c:v>
                </c:pt>
                <c:pt idx="1">
                  <c:v>0.65</c:v>
                </c:pt>
                <c:pt idx="2">
                  <c:v>0.82</c:v>
                </c:pt>
                <c:pt idx="3">
                  <c:v>0.59599999999999997</c:v>
                </c:pt>
              </c:numCache>
            </c:numRef>
          </c:val>
          <c:smooth val="0"/>
          <c:extLst>
            <c:ext xmlns:c16="http://schemas.microsoft.com/office/drawing/2014/chart" uri="{C3380CC4-5D6E-409C-BE32-E72D297353CC}">
              <c16:uniqueId val="{00000000-233F-3E46-AEBF-1E470C83EACC}"/>
            </c:ext>
          </c:extLst>
        </c:ser>
        <c:ser>
          <c:idx val="1"/>
          <c:order val="1"/>
          <c:tx>
            <c:strRef>
              <c:f>Eva!$A$71</c:f>
              <c:strCache>
                <c:ptCount val="1"/>
                <c:pt idx="0">
                  <c:v>PTB</c:v>
                </c:pt>
              </c:strCache>
            </c:strRef>
          </c:tx>
          <c:spPr>
            <a:ln w="28575" cap="rnd">
              <a:solidFill>
                <a:schemeClr val="accent2"/>
              </a:solidFill>
              <a:round/>
            </a:ln>
            <a:effectLst/>
          </c:spPr>
          <c:marker>
            <c:symbol val="square"/>
            <c:size val="7"/>
            <c:spPr>
              <a:solidFill>
                <a:schemeClr val="bg1"/>
              </a:solidFill>
              <a:ln w="25400">
                <a:solidFill>
                  <a:schemeClr val="accent2"/>
                </a:solidFill>
              </a:ln>
              <a:effectLst/>
            </c:spPr>
          </c:marker>
          <c:cat>
            <c:strRef>
              <c:f>Eva!$B$69:$E$69</c:f>
              <c:strCache>
                <c:ptCount val="4"/>
                <c:pt idx="0">
                  <c:v>Baseline</c:v>
                </c:pt>
                <c:pt idx="1">
                  <c:v>MS1</c:v>
                </c:pt>
                <c:pt idx="2">
                  <c:v>MS2</c:v>
                </c:pt>
                <c:pt idx="3">
                  <c:v>ŋ-LSTM</c:v>
                </c:pt>
              </c:strCache>
            </c:strRef>
          </c:cat>
          <c:val>
            <c:numRef>
              <c:f>Eva!$B$71:$E$71</c:f>
              <c:numCache>
                <c:formatCode>General</c:formatCode>
                <c:ptCount val="4"/>
                <c:pt idx="0">
                  <c:v>1</c:v>
                </c:pt>
                <c:pt idx="1">
                  <c:v>0.7</c:v>
                </c:pt>
                <c:pt idx="2">
                  <c:v>0.8</c:v>
                </c:pt>
                <c:pt idx="3">
                  <c:v>0.62</c:v>
                </c:pt>
              </c:numCache>
            </c:numRef>
          </c:val>
          <c:smooth val="0"/>
          <c:extLst>
            <c:ext xmlns:c16="http://schemas.microsoft.com/office/drawing/2014/chart" uri="{C3380CC4-5D6E-409C-BE32-E72D297353CC}">
              <c16:uniqueId val="{00000001-233F-3E46-AEBF-1E470C83EACC}"/>
            </c:ext>
          </c:extLst>
        </c:ser>
        <c:ser>
          <c:idx val="2"/>
          <c:order val="2"/>
          <c:tx>
            <c:strRef>
              <c:f>Eva!$A$72</c:f>
              <c:strCache>
                <c:ptCount val="1"/>
                <c:pt idx="0">
                  <c:v>IMDB</c:v>
                </c:pt>
              </c:strCache>
            </c:strRef>
          </c:tx>
          <c:spPr>
            <a:ln w="28575" cap="rnd">
              <a:solidFill>
                <a:schemeClr val="accent3"/>
              </a:solidFill>
              <a:round/>
            </a:ln>
            <a:effectLst/>
          </c:spPr>
          <c:marker>
            <c:symbol val="triangle"/>
            <c:size val="10"/>
            <c:spPr>
              <a:solidFill>
                <a:schemeClr val="bg1"/>
              </a:solidFill>
              <a:ln w="25400">
                <a:solidFill>
                  <a:schemeClr val="accent3"/>
                </a:solidFill>
              </a:ln>
              <a:effectLst/>
            </c:spPr>
          </c:marker>
          <c:cat>
            <c:strRef>
              <c:f>Eva!$B$69:$E$69</c:f>
              <c:strCache>
                <c:ptCount val="4"/>
                <c:pt idx="0">
                  <c:v>Baseline</c:v>
                </c:pt>
                <c:pt idx="1">
                  <c:v>MS1</c:v>
                </c:pt>
                <c:pt idx="2">
                  <c:v>MS2</c:v>
                </c:pt>
                <c:pt idx="3">
                  <c:v>ŋ-LSTM</c:v>
                </c:pt>
              </c:strCache>
            </c:strRef>
          </c:cat>
          <c:val>
            <c:numRef>
              <c:f>Eva!$B$72:$E$72</c:f>
              <c:numCache>
                <c:formatCode>General</c:formatCode>
                <c:ptCount val="4"/>
                <c:pt idx="0">
                  <c:v>1</c:v>
                </c:pt>
                <c:pt idx="1">
                  <c:v>0.67</c:v>
                </c:pt>
                <c:pt idx="2">
                  <c:v>0.78</c:v>
                </c:pt>
                <c:pt idx="3">
                  <c:v>0.5951999999980131</c:v>
                </c:pt>
              </c:numCache>
            </c:numRef>
          </c:val>
          <c:smooth val="0"/>
          <c:extLst>
            <c:ext xmlns:c16="http://schemas.microsoft.com/office/drawing/2014/chart" uri="{C3380CC4-5D6E-409C-BE32-E72D297353CC}">
              <c16:uniqueId val="{00000002-233F-3E46-AEBF-1E470C83EACC}"/>
            </c:ext>
          </c:extLst>
        </c:ser>
        <c:ser>
          <c:idx val="3"/>
          <c:order val="3"/>
          <c:tx>
            <c:strRef>
              <c:f>Eva!$A$73</c:f>
              <c:strCache>
                <c:ptCount val="1"/>
                <c:pt idx="0">
                  <c:v>WAYMO</c:v>
                </c:pt>
              </c:strCache>
            </c:strRef>
          </c:tx>
          <c:spPr>
            <a:ln w="28575" cap="rnd">
              <a:solidFill>
                <a:schemeClr val="accent4"/>
              </a:solidFill>
              <a:round/>
            </a:ln>
            <a:effectLst/>
          </c:spPr>
          <c:marker>
            <c:symbol val="diamond"/>
            <c:size val="9"/>
            <c:spPr>
              <a:solidFill>
                <a:schemeClr val="bg1"/>
              </a:solidFill>
              <a:ln w="25400">
                <a:solidFill>
                  <a:schemeClr val="accent4"/>
                </a:solidFill>
              </a:ln>
              <a:effectLst/>
            </c:spPr>
          </c:marker>
          <c:cat>
            <c:strRef>
              <c:f>Eva!$B$69:$E$69</c:f>
              <c:strCache>
                <c:ptCount val="4"/>
                <c:pt idx="0">
                  <c:v>Baseline</c:v>
                </c:pt>
                <c:pt idx="1">
                  <c:v>MS1</c:v>
                </c:pt>
                <c:pt idx="2">
                  <c:v>MS2</c:v>
                </c:pt>
                <c:pt idx="3">
                  <c:v>ŋ-LSTM</c:v>
                </c:pt>
              </c:strCache>
            </c:strRef>
          </c:cat>
          <c:val>
            <c:numRef>
              <c:f>Eva!$B$73:$E$73</c:f>
              <c:numCache>
                <c:formatCode>General</c:formatCode>
                <c:ptCount val="4"/>
                <c:pt idx="0">
                  <c:v>1</c:v>
                </c:pt>
                <c:pt idx="1">
                  <c:v>0.70000000000000007</c:v>
                </c:pt>
                <c:pt idx="2">
                  <c:v>0.7400000000000001</c:v>
                </c:pt>
                <c:pt idx="3">
                  <c:v>0.59599999999937914</c:v>
                </c:pt>
              </c:numCache>
            </c:numRef>
          </c:val>
          <c:smooth val="0"/>
          <c:extLst>
            <c:ext xmlns:c16="http://schemas.microsoft.com/office/drawing/2014/chart" uri="{C3380CC4-5D6E-409C-BE32-E72D297353CC}">
              <c16:uniqueId val="{00000003-233F-3E46-AEBF-1E470C83EACC}"/>
            </c:ext>
          </c:extLst>
        </c:ser>
        <c:ser>
          <c:idx val="4"/>
          <c:order val="4"/>
          <c:tx>
            <c:strRef>
              <c:f>Eva!$A$74</c:f>
              <c:strCache>
                <c:ptCount val="1"/>
                <c:pt idx="0">
                  <c:v>WMT</c:v>
                </c:pt>
              </c:strCache>
            </c:strRef>
          </c:tx>
          <c:spPr>
            <a:ln w="28575" cap="rnd">
              <a:solidFill>
                <a:schemeClr val="accent5"/>
              </a:solidFill>
              <a:round/>
            </a:ln>
            <a:effectLst/>
          </c:spPr>
          <c:marker>
            <c:symbol val="plus"/>
            <c:size val="9"/>
            <c:spPr>
              <a:noFill/>
              <a:ln w="25400">
                <a:solidFill>
                  <a:schemeClr val="accent5"/>
                </a:solidFill>
              </a:ln>
              <a:effectLst/>
            </c:spPr>
          </c:marker>
          <c:cat>
            <c:strRef>
              <c:f>Eva!$B$69:$E$69</c:f>
              <c:strCache>
                <c:ptCount val="4"/>
                <c:pt idx="0">
                  <c:v>Baseline</c:v>
                </c:pt>
                <c:pt idx="1">
                  <c:v>MS1</c:v>
                </c:pt>
                <c:pt idx="2">
                  <c:v>MS2</c:v>
                </c:pt>
                <c:pt idx="3">
                  <c:v>ŋ-LSTM</c:v>
                </c:pt>
              </c:strCache>
            </c:strRef>
          </c:cat>
          <c:val>
            <c:numRef>
              <c:f>Eva!$B$74:$E$74</c:f>
              <c:numCache>
                <c:formatCode>General</c:formatCode>
                <c:ptCount val="4"/>
                <c:pt idx="0">
                  <c:v>1</c:v>
                </c:pt>
                <c:pt idx="1">
                  <c:v>0.6925</c:v>
                </c:pt>
                <c:pt idx="2">
                  <c:v>0.70000000000000007</c:v>
                </c:pt>
                <c:pt idx="3">
                  <c:v>0.57700000000019736</c:v>
                </c:pt>
              </c:numCache>
            </c:numRef>
          </c:val>
          <c:smooth val="0"/>
          <c:extLst>
            <c:ext xmlns:c16="http://schemas.microsoft.com/office/drawing/2014/chart" uri="{C3380CC4-5D6E-409C-BE32-E72D297353CC}">
              <c16:uniqueId val="{00000004-233F-3E46-AEBF-1E470C83EACC}"/>
            </c:ext>
          </c:extLst>
        </c:ser>
        <c:ser>
          <c:idx val="5"/>
          <c:order val="5"/>
          <c:tx>
            <c:strRef>
              <c:f>Eva!$A$75</c:f>
              <c:strCache>
                <c:ptCount val="1"/>
                <c:pt idx="0">
                  <c:v>BABI</c:v>
                </c:pt>
              </c:strCache>
            </c:strRef>
          </c:tx>
          <c:spPr>
            <a:ln w="28575" cap="rnd">
              <a:solidFill>
                <a:schemeClr val="accent6"/>
              </a:solidFill>
              <a:round/>
            </a:ln>
            <a:effectLst/>
          </c:spPr>
          <c:marker>
            <c:symbol val="x"/>
            <c:size val="9"/>
            <c:spPr>
              <a:noFill/>
              <a:ln w="25400">
                <a:solidFill>
                  <a:schemeClr val="accent6"/>
                </a:solidFill>
              </a:ln>
              <a:effectLst/>
            </c:spPr>
          </c:marker>
          <c:cat>
            <c:strRef>
              <c:f>Eva!$B$69:$E$69</c:f>
              <c:strCache>
                <c:ptCount val="4"/>
                <c:pt idx="0">
                  <c:v>Baseline</c:v>
                </c:pt>
                <c:pt idx="1">
                  <c:v>MS1</c:v>
                </c:pt>
                <c:pt idx="2">
                  <c:v>MS2</c:v>
                </c:pt>
                <c:pt idx="3">
                  <c:v>ŋ-LSTM</c:v>
                </c:pt>
              </c:strCache>
            </c:strRef>
          </c:cat>
          <c:val>
            <c:numRef>
              <c:f>Eva!$B$75:$E$75</c:f>
              <c:numCache>
                <c:formatCode>General</c:formatCode>
                <c:ptCount val="4"/>
                <c:pt idx="0">
                  <c:v>1</c:v>
                </c:pt>
                <c:pt idx="1">
                  <c:v>0.68</c:v>
                </c:pt>
                <c:pt idx="2">
                  <c:v>0.68</c:v>
                </c:pt>
                <c:pt idx="3">
                  <c:v>0.56479999999999997</c:v>
                </c:pt>
              </c:numCache>
            </c:numRef>
          </c:val>
          <c:smooth val="0"/>
          <c:extLst>
            <c:ext xmlns:c16="http://schemas.microsoft.com/office/drawing/2014/chart" uri="{C3380CC4-5D6E-409C-BE32-E72D297353CC}">
              <c16:uniqueId val="{00000005-233F-3E46-AEBF-1E470C83EACC}"/>
            </c:ext>
          </c:extLst>
        </c:ser>
        <c:dLbls>
          <c:showLegendKey val="0"/>
          <c:showVal val="0"/>
          <c:showCatName val="0"/>
          <c:showSerName val="0"/>
          <c:showPercent val="0"/>
          <c:showBubbleSize val="0"/>
        </c:dLbls>
        <c:marker val="1"/>
        <c:smooth val="0"/>
        <c:axId val="187332096"/>
        <c:axId val="187332656"/>
      </c:lineChart>
      <c:catAx>
        <c:axId val="187332096"/>
        <c:scaling>
          <c:orientation val="minMax"/>
        </c:scaling>
        <c:delete val="0"/>
        <c:axPos val="b"/>
        <c:numFmt formatCode="General" sourceLinked="1"/>
        <c:majorTickMark val="none"/>
        <c:minorTickMark val="cross"/>
        <c:tickLblPos val="nextTo"/>
        <c:spPr>
          <a:noFill/>
          <a:ln w="28575" cap="flat" cmpd="sng" algn="ctr">
            <a:solidFill>
              <a:schemeClr val="tx1"/>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87332656"/>
        <c:crosses val="autoZero"/>
        <c:auto val="1"/>
        <c:lblAlgn val="ctr"/>
        <c:lblOffset val="100"/>
        <c:noMultiLvlLbl val="0"/>
      </c:catAx>
      <c:valAx>
        <c:axId val="187332656"/>
        <c:scaling>
          <c:orientation val="minMax"/>
          <c:max val="1"/>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r>
                  <a:rPr lang="en-US" sz="2400" dirty="0"/>
                  <a:t>Weight</a:t>
                </a:r>
                <a:r>
                  <a:rPr lang="en-US" sz="2400" baseline="0" dirty="0"/>
                  <a:t> Matrices DM</a:t>
                </a:r>
                <a:endParaRPr lang="en-US" sz="2400" dirty="0"/>
              </a:p>
            </c:rich>
          </c:tx>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87332096"/>
        <c:crosses val="autoZero"/>
        <c:crossBetween val="between"/>
        <c:majorUnit val="0.2"/>
      </c:valAx>
      <c:spPr>
        <a:noFill/>
        <a:ln w="28575">
          <a:solidFill>
            <a:schemeClr val="tx1"/>
          </a:solidFill>
        </a:ln>
        <a:effectLst/>
      </c:spPr>
    </c:plotArea>
    <c:plotVisOnly val="1"/>
    <c:dispBlanksAs val="gap"/>
    <c:showDLblsOverMax val="0"/>
  </c:chart>
  <c:spPr>
    <a:noFill/>
    <a:ln>
      <a:noFill/>
    </a:ln>
    <a:effectLst/>
  </c:spPr>
  <c:txPr>
    <a:bodyPr/>
    <a:lstStyle/>
    <a:p>
      <a:pPr>
        <a:defRPr sz="2000">
          <a:solidFill>
            <a:schemeClr val="tx1"/>
          </a:solidFill>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Eva!$G$70</c:f>
              <c:strCache>
                <c:ptCount val="1"/>
                <c:pt idx="0">
                  <c:v>TREC10</c:v>
                </c:pt>
              </c:strCache>
            </c:strRef>
          </c:tx>
          <c:spPr>
            <a:ln w="28575" cap="rnd">
              <a:solidFill>
                <a:schemeClr val="accent1"/>
              </a:solidFill>
              <a:round/>
            </a:ln>
            <a:effectLst/>
          </c:spPr>
          <c:marker>
            <c:symbol val="circle"/>
            <c:size val="9"/>
            <c:spPr>
              <a:solidFill>
                <a:schemeClr val="bg1"/>
              </a:solidFill>
              <a:ln w="25400">
                <a:solidFill>
                  <a:schemeClr val="accent1"/>
                </a:solidFill>
              </a:ln>
              <a:effectLst/>
            </c:spPr>
          </c:marker>
          <c:cat>
            <c:strRef>
              <c:f>Eva!$H$69:$K$69</c:f>
              <c:strCache>
                <c:ptCount val="4"/>
                <c:pt idx="0">
                  <c:v>Baseline</c:v>
                </c:pt>
                <c:pt idx="1">
                  <c:v>MS1</c:v>
                </c:pt>
                <c:pt idx="2">
                  <c:v>MS2</c:v>
                </c:pt>
                <c:pt idx="3">
                  <c:v>ŋ-LSTM</c:v>
                </c:pt>
              </c:strCache>
            </c:strRef>
          </c:cat>
          <c:val>
            <c:numRef>
              <c:f>Eva!$H$70:$K$70</c:f>
              <c:numCache>
                <c:formatCode>General</c:formatCode>
                <c:ptCount val="4"/>
                <c:pt idx="0">
                  <c:v>1</c:v>
                </c:pt>
                <c:pt idx="1">
                  <c:v>1</c:v>
                </c:pt>
                <c:pt idx="2">
                  <c:v>0.76</c:v>
                </c:pt>
                <c:pt idx="3">
                  <c:v>0.76</c:v>
                </c:pt>
              </c:numCache>
            </c:numRef>
          </c:val>
          <c:smooth val="0"/>
          <c:extLst>
            <c:ext xmlns:c16="http://schemas.microsoft.com/office/drawing/2014/chart" uri="{C3380CC4-5D6E-409C-BE32-E72D297353CC}">
              <c16:uniqueId val="{00000000-D14F-4D4F-BECE-ACAA9C74EC0C}"/>
            </c:ext>
          </c:extLst>
        </c:ser>
        <c:ser>
          <c:idx val="1"/>
          <c:order val="1"/>
          <c:tx>
            <c:strRef>
              <c:f>Eva!$G$71</c:f>
              <c:strCache>
                <c:ptCount val="1"/>
                <c:pt idx="0">
                  <c:v>PTB</c:v>
                </c:pt>
              </c:strCache>
            </c:strRef>
          </c:tx>
          <c:spPr>
            <a:ln w="28575" cap="rnd">
              <a:solidFill>
                <a:schemeClr val="accent2"/>
              </a:solidFill>
              <a:round/>
            </a:ln>
            <a:effectLst/>
          </c:spPr>
          <c:marker>
            <c:symbol val="square"/>
            <c:size val="8"/>
            <c:spPr>
              <a:solidFill>
                <a:schemeClr val="bg1"/>
              </a:solidFill>
              <a:ln w="25400">
                <a:solidFill>
                  <a:schemeClr val="accent2"/>
                </a:solidFill>
              </a:ln>
              <a:effectLst/>
            </c:spPr>
          </c:marker>
          <c:cat>
            <c:strRef>
              <c:f>Eva!$H$69:$K$69</c:f>
              <c:strCache>
                <c:ptCount val="4"/>
                <c:pt idx="0">
                  <c:v>Baseline</c:v>
                </c:pt>
                <c:pt idx="1">
                  <c:v>MS1</c:v>
                </c:pt>
                <c:pt idx="2">
                  <c:v>MS2</c:v>
                </c:pt>
                <c:pt idx="3">
                  <c:v>ŋ-LSTM</c:v>
                </c:pt>
              </c:strCache>
            </c:strRef>
          </c:cat>
          <c:val>
            <c:numRef>
              <c:f>Eva!$H$71:$K$71</c:f>
              <c:numCache>
                <c:formatCode>General</c:formatCode>
                <c:ptCount val="4"/>
                <c:pt idx="0">
                  <c:v>1</c:v>
                </c:pt>
                <c:pt idx="1">
                  <c:v>1</c:v>
                </c:pt>
                <c:pt idx="2">
                  <c:v>0.73333333333333328</c:v>
                </c:pt>
                <c:pt idx="3">
                  <c:v>0.73333333333333328</c:v>
                </c:pt>
              </c:numCache>
            </c:numRef>
          </c:val>
          <c:smooth val="0"/>
          <c:extLst>
            <c:ext xmlns:c16="http://schemas.microsoft.com/office/drawing/2014/chart" uri="{C3380CC4-5D6E-409C-BE32-E72D297353CC}">
              <c16:uniqueId val="{00000001-D14F-4D4F-BECE-ACAA9C74EC0C}"/>
            </c:ext>
          </c:extLst>
        </c:ser>
        <c:ser>
          <c:idx val="2"/>
          <c:order val="2"/>
          <c:tx>
            <c:strRef>
              <c:f>Eva!$G$72</c:f>
              <c:strCache>
                <c:ptCount val="1"/>
                <c:pt idx="0">
                  <c:v>IMDB</c:v>
                </c:pt>
              </c:strCache>
            </c:strRef>
          </c:tx>
          <c:spPr>
            <a:ln w="28575" cap="rnd">
              <a:solidFill>
                <a:schemeClr val="accent3"/>
              </a:solidFill>
              <a:round/>
            </a:ln>
            <a:effectLst/>
          </c:spPr>
          <c:marker>
            <c:symbol val="triangle"/>
            <c:size val="9"/>
            <c:spPr>
              <a:solidFill>
                <a:schemeClr val="bg1"/>
              </a:solidFill>
              <a:ln w="25400">
                <a:solidFill>
                  <a:schemeClr val="accent3"/>
                </a:solidFill>
              </a:ln>
              <a:effectLst/>
            </c:spPr>
          </c:marker>
          <c:cat>
            <c:strRef>
              <c:f>Eva!$H$69:$K$69</c:f>
              <c:strCache>
                <c:ptCount val="4"/>
                <c:pt idx="0">
                  <c:v>Baseline</c:v>
                </c:pt>
                <c:pt idx="1">
                  <c:v>MS1</c:v>
                </c:pt>
                <c:pt idx="2">
                  <c:v>MS2</c:v>
                </c:pt>
                <c:pt idx="3">
                  <c:v>ŋ-LSTM</c:v>
                </c:pt>
              </c:strCache>
            </c:strRef>
          </c:cat>
          <c:val>
            <c:numRef>
              <c:f>Eva!$H$72:$K$72</c:f>
              <c:numCache>
                <c:formatCode>General</c:formatCode>
                <c:ptCount val="4"/>
                <c:pt idx="0">
                  <c:v>1</c:v>
                </c:pt>
                <c:pt idx="1">
                  <c:v>1</c:v>
                </c:pt>
                <c:pt idx="2">
                  <c:v>0.70666666666666667</c:v>
                </c:pt>
                <c:pt idx="3">
                  <c:v>0.70666666666666667</c:v>
                </c:pt>
              </c:numCache>
            </c:numRef>
          </c:val>
          <c:smooth val="0"/>
          <c:extLst>
            <c:ext xmlns:c16="http://schemas.microsoft.com/office/drawing/2014/chart" uri="{C3380CC4-5D6E-409C-BE32-E72D297353CC}">
              <c16:uniqueId val="{00000002-D14F-4D4F-BECE-ACAA9C74EC0C}"/>
            </c:ext>
          </c:extLst>
        </c:ser>
        <c:ser>
          <c:idx val="3"/>
          <c:order val="3"/>
          <c:tx>
            <c:strRef>
              <c:f>Eva!$G$73</c:f>
              <c:strCache>
                <c:ptCount val="1"/>
                <c:pt idx="0">
                  <c:v>WAYMO</c:v>
                </c:pt>
              </c:strCache>
            </c:strRef>
          </c:tx>
          <c:spPr>
            <a:ln w="28575" cap="rnd">
              <a:solidFill>
                <a:schemeClr val="accent4"/>
              </a:solidFill>
              <a:round/>
            </a:ln>
            <a:effectLst/>
          </c:spPr>
          <c:marker>
            <c:symbol val="diamond"/>
            <c:size val="9"/>
            <c:spPr>
              <a:solidFill>
                <a:schemeClr val="bg1"/>
              </a:solidFill>
              <a:ln w="25400">
                <a:solidFill>
                  <a:schemeClr val="accent4"/>
                </a:solidFill>
              </a:ln>
              <a:effectLst/>
            </c:spPr>
          </c:marker>
          <c:cat>
            <c:strRef>
              <c:f>Eva!$H$69:$K$69</c:f>
              <c:strCache>
                <c:ptCount val="4"/>
                <c:pt idx="0">
                  <c:v>Baseline</c:v>
                </c:pt>
                <c:pt idx="1">
                  <c:v>MS1</c:v>
                </c:pt>
                <c:pt idx="2">
                  <c:v>MS2</c:v>
                </c:pt>
                <c:pt idx="3">
                  <c:v>ŋ-LSTM</c:v>
                </c:pt>
              </c:strCache>
            </c:strRef>
          </c:cat>
          <c:val>
            <c:numRef>
              <c:f>Eva!$H$73:$K$73</c:f>
              <c:numCache>
                <c:formatCode>General</c:formatCode>
                <c:ptCount val="4"/>
                <c:pt idx="0">
                  <c:v>1</c:v>
                </c:pt>
                <c:pt idx="1">
                  <c:v>1</c:v>
                </c:pt>
                <c:pt idx="2">
                  <c:v>0.65333333333333332</c:v>
                </c:pt>
                <c:pt idx="3">
                  <c:v>0.65333333333333332</c:v>
                </c:pt>
              </c:numCache>
            </c:numRef>
          </c:val>
          <c:smooth val="0"/>
          <c:extLst>
            <c:ext xmlns:c16="http://schemas.microsoft.com/office/drawing/2014/chart" uri="{C3380CC4-5D6E-409C-BE32-E72D297353CC}">
              <c16:uniqueId val="{00000003-D14F-4D4F-BECE-ACAA9C74EC0C}"/>
            </c:ext>
          </c:extLst>
        </c:ser>
        <c:ser>
          <c:idx val="4"/>
          <c:order val="4"/>
          <c:tx>
            <c:strRef>
              <c:f>Eva!$G$74</c:f>
              <c:strCache>
                <c:ptCount val="1"/>
                <c:pt idx="0">
                  <c:v>WMT</c:v>
                </c:pt>
              </c:strCache>
            </c:strRef>
          </c:tx>
          <c:spPr>
            <a:ln w="28575" cap="rnd">
              <a:solidFill>
                <a:schemeClr val="accent5"/>
              </a:solidFill>
              <a:round/>
            </a:ln>
            <a:effectLst/>
          </c:spPr>
          <c:marker>
            <c:symbol val="plus"/>
            <c:size val="9"/>
            <c:spPr>
              <a:noFill/>
              <a:ln w="25400">
                <a:solidFill>
                  <a:schemeClr val="accent5"/>
                </a:solidFill>
              </a:ln>
              <a:effectLst/>
            </c:spPr>
          </c:marker>
          <c:cat>
            <c:strRef>
              <c:f>Eva!$H$69:$K$69</c:f>
              <c:strCache>
                <c:ptCount val="4"/>
                <c:pt idx="0">
                  <c:v>Baseline</c:v>
                </c:pt>
                <c:pt idx="1">
                  <c:v>MS1</c:v>
                </c:pt>
                <c:pt idx="2">
                  <c:v>MS2</c:v>
                </c:pt>
                <c:pt idx="3">
                  <c:v>ŋ-LSTM</c:v>
                </c:pt>
              </c:strCache>
            </c:strRef>
          </c:cat>
          <c:val>
            <c:numRef>
              <c:f>Eva!$H$74:$K$74</c:f>
              <c:numCache>
                <c:formatCode>General</c:formatCode>
                <c:ptCount val="4"/>
                <c:pt idx="0">
                  <c:v>1</c:v>
                </c:pt>
                <c:pt idx="1">
                  <c:v>1</c:v>
                </c:pt>
                <c:pt idx="2">
                  <c:v>0.6</c:v>
                </c:pt>
                <c:pt idx="3">
                  <c:v>0.6</c:v>
                </c:pt>
              </c:numCache>
            </c:numRef>
          </c:val>
          <c:smooth val="0"/>
          <c:extLst>
            <c:ext xmlns:c16="http://schemas.microsoft.com/office/drawing/2014/chart" uri="{C3380CC4-5D6E-409C-BE32-E72D297353CC}">
              <c16:uniqueId val="{00000004-D14F-4D4F-BECE-ACAA9C74EC0C}"/>
            </c:ext>
          </c:extLst>
        </c:ser>
        <c:ser>
          <c:idx val="5"/>
          <c:order val="5"/>
          <c:tx>
            <c:strRef>
              <c:f>Eva!$G$75</c:f>
              <c:strCache>
                <c:ptCount val="1"/>
                <c:pt idx="0">
                  <c:v>BABI</c:v>
                </c:pt>
              </c:strCache>
            </c:strRef>
          </c:tx>
          <c:spPr>
            <a:ln w="28575" cap="rnd">
              <a:solidFill>
                <a:schemeClr val="accent6"/>
              </a:solidFill>
              <a:round/>
            </a:ln>
            <a:effectLst/>
          </c:spPr>
          <c:marker>
            <c:symbol val="x"/>
            <c:size val="9"/>
            <c:spPr>
              <a:noFill/>
              <a:ln w="25400">
                <a:solidFill>
                  <a:schemeClr val="accent6"/>
                </a:solidFill>
              </a:ln>
              <a:effectLst/>
            </c:spPr>
          </c:marker>
          <c:cat>
            <c:strRef>
              <c:f>Eva!$H$69:$K$69</c:f>
              <c:strCache>
                <c:ptCount val="4"/>
                <c:pt idx="0">
                  <c:v>Baseline</c:v>
                </c:pt>
                <c:pt idx="1">
                  <c:v>MS1</c:v>
                </c:pt>
                <c:pt idx="2">
                  <c:v>MS2</c:v>
                </c:pt>
                <c:pt idx="3">
                  <c:v>ŋ-LSTM</c:v>
                </c:pt>
              </c:strCache>
            </c:strRef>
          </c:cat>
          <c:val>
            <c:numRef>
              <c:f>Eva!$H$75:$K$75</c:f>
              <c:numCache>
                <c:formatCode>General</c:formatCode>
                <c:ptCount val="4"/>
                <c:pt idx="0">
                  <c:v>1</c:v>
                </c:pt>
                <c:pt idx="1">
                  <c:v>1</c:v>
                </c:pt>
                <c:pt idx="2">
                  <c:v>0.57333333333333336</c:v>
                </c:pt>
                <c:pt idx="3">
                  <c:v>0.57333333333333336</c:v>
                </c:pt>
              </c:numCache>
            </c:numRef>
          </c:val>
          <c:smooth val="0"/>
          <c:extLst>
            <c:ext xmlns:c16="http://schemas.microsoft.com/office/drawing/2014/chart" uri="{C3380CC4-5D6E-409C-BE32-E72D297353CC}">
              <c16:uniqueId val="{00000005-D14F-4D4F-BECE-ACAA9C74EC0C}"/>
            </c:ext>
          </c:extLst>
        </c:ser>
        <c:dLbls>
          <c:showLegendKey val="0"/>
          <c:showVal val="0"/>
          <c:showCatName val="0"/>
          <c:showSerName val="0"/>
          <c:showPercent val="0"/>
          <c:showBubbleSize val="0"/>
        </c:dLbls>
        <c:marker val="1"/>
        <c:smooth val="0"/>
        <c:axId val="187575888"/>
        <c:axId val="187576448"/>
      </c:lineChart>
      <c:catAx>
        <c:axId val="187575888"/>
        <c:scaling>
          <c:orientation val="minMax"/>
        </c:scaling>
        <c:delete val="0"/>
        <c:axPos val="b"/>
        <c:numFmt formatCode="General" sourceLinked="1"/>
        <c:majorTickMark val="none"/>
        <c:minorTickMark val="cross"/>
        <c:tickLblPos val="nextTo"/>
        <c:spPr>
          <a:noFill/>
          <a:ln w="28575" cap="flat" cmpd="sng" algn="ctr">
            <a:solidFill>
              <a:schemeClr val="tx1"/>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87576448"/>
        <c:crosses val="autoZero"/>
        <c:auto val="1"/>
        <c:lblAlgn val="ctr"/>
        <c:lblOffset val="100"/>
        <c:noMultiLvlLbl val="0"/>
      </c:catAx>
      <c:valAx>
        <c:axId val="187576448"/>
        <c:scaling>
          <c:orientation val="minMax"/>
          <c:max val="1"/>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r>
                  <a:rPr lang="en-US" sz="2400" dirty="0"/>
                  <a:t>Activation Data DM</a:t>
                </a:r>
              </a:p>
            </c:rich>
          </c:tx>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87575888"/>
        <c:crosses val="autoZero"/>
        <c:crossBetween val="between"/>
        <c:majorUnit val="0.2"/>
      </c:valAx>
      <c:spPr>
        <a:noFill/>
        <a:ln w="28575">
          <a:solidFill>
            <a:schemeClr val="tx1"/>
          </a:solidFill>
        </a:ln>
        <a:effectLst/>
      </c:spPr>
    </c:plotArea>
    <c:plotVisOnly val="1"/>
    <c:dispBlanksAs val="gap"/>
    <c:showDLblsOverMax val="0"/>
  </c:chart>
  <c:spPr>
    <a:noFill/>
    <a:ln>
      <a:noFill/>
    </a:ln>
    <a:effectLst/>
  </c:spPr>
  <c:txPr>
    <a:bodyPr/>
    <a:lstStyle/>
    <a:p>
      <a:pPr>
        <a:defRPr sz="2000">
          <a:solidFill>
            <a:schemeClr val="tx1"/>
          </a:solidFill>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0.89156</cdr:x>
      <cdr:y>0.54866</cdr:y>
    </cdr:from>
    <cdr:to>
      <cdr:x>0.98117</cdr:x>
      <cdr:y>0.54866</cdr:y>
    </cdr:to>
    <cdr:cxnSp macro="">
      <cdr:nvCxnSpPr>
        <cdr:cNvPr id="3" name="Straight Connector 2">
          <a:extLst xmlns:a="http://schemas.openxmlformats.org/drawingml/2006/main">
            <a:ext uri="{FF2B5EF4-FFF2-40B4-BE49-F238E27FC236}">
              <a16:creationId xmlns:a16="http://schemas.microsoft.com/office/drawing/2014/main" id="{BFBC16E2-6F41-8240-BB4A-AE44D9D806A8}"/>
            </a:ext>
          </a:extLst>
        </cdr:cNvPr>
        <cdr:cNvCxnSpPr/>
      </cdr:nvCxnSpPr>
      <cdr:spPr>
        <a:xfrm xmlns:a="http://schemas.openxmlformats.org/drawingml/2006/main" flipH="1">
          <a:off x="7253167" y="2042997"/>
          <a:ext cx="728980" cy="0"/>
        </a:xfrm>
        <a:prstGeom xmlns:a="http://schemas.openxmlformats.org/drawingml/2006/main" prst="line">
          <a:avLst/>
        </a:prstGeom>
        <a:ln xmlns:a="http://schemas.openxmlformats.org/drawingml/2006/main" w="19050">
          <a:solidFill>
            <a:srgbClr val="FF000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0.89743</cdr:x>
      <cdr:y>0.59062</cdr:y>
    </cdr:from>
    <cdr:to>
      <cdr:x>0.94871</cdr:x>
      <cdr:y>0.59062</cdr:y>
    </cdr:to>
    <cdr:cxnSp macro="">
      <cdr:nvCxnSpPr>
        <cdr:cNvPr id="5" name="Straight Connector 4">
          <a:extLst xmlns:a="http://schemas.openxmlformats.org/drawingml/2006/main">
            <a:ext uri="{FF2B5EF4-FFF2-40B4-BE49-F238E27FC236}">
              <a16:creationId xmlns:a16="http://schemas.microsoft.com/office/drawing/2014/main" id="{91918F31-4181-0148-A38D-958E9AC95B60}"/>
            </a:ext>
          </a:extLst>
        </cdr:cNvPr>
        <cdr:cNvCxnSpPr/>
      </cdr:nvCxnSpPr>
      <cdr:spPr>
        <a:xfrm xmlns:a="http://schemas.openxmlformats.org/drawingml/2006/main" flipH="1">
          <a:off x="4633201" y="1395653"/>
          <a:ext cx="264773" cy="0"/>
        </a:xfrm>
        <a:prstGeom xmlns:a="http://schemas.openxmlformats.org/drawingml/2006/main" prst="line">
          <a:avLst/>
        </a:prstGeom>
        <a:ln xmlns:a="http://schemas.openxmlformats.org/drawingml/2006/main" w="19050">
          <a:solidFill>
            <a:srgbClr val="FF000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0.95682</cdr:x>
      <cdr:y>0.71461</cdr:y>
    </cdr:from>
    <cdr:to>
      <cdr:x>0.96806</cdr:x>
      <cdr:y>0.71461</cdr:y>
    </cdr:to>
    <cdr:cxnSp macro="">
      <cdr:nvCxnSpPr>
        <cdr:cNvPr id="7" name="Straight Connector 6">
          <a:extLst xmlns:a="http://schemas.openxmlformats.org/drawingml/2006/main">
            <a:ext uri="{FF2B5EF4-FFF2-40B4-BE49-F238E27FC236}">
              <a16:creationId xmlns:a16="http://schemas.microsoft.com/office/drawing/2014/main" id="{D87C5534-36D1-6345-9B9F-990B4F43A855}"/>
            </a:ext>
          </a:extLst>
        </cdr:cNvPr>
        <cdr:cNvCxnSpPr/>
      </cdr:nvCxnSpPr>
      <cdr:spPr>
        <a:xfrm xmlns:a="http://schemas.openxmlformats.org/drawingml/2006/main" flipH="1">
          <a:off x="4939820" y="1688634"/>
          <a:ext cx="58029" cy="0"/>
        </a:xfrm>
        <a:prstGeom xmlns:a="http://schemas.openxmlformats.org/drawingml/2006/main" prst="line">
          <a:avLst/>
        </a:prstGeom>
        <a:ln xmlns:a="http://schemas.openxmlformats.org/drawingml/2006/main" w="19050">
          <a:solidFill>
            <a:srgbClr val="FF000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0.96306</cdr:x>
      <cdr:y>0.56231</cdr:y>
    </cdr:from>
    <cdr:to>
      <cdr:x>0.96306</cdr:x>
      <cdr:y>0.71601</cdr:y>
    </cdr:to>
    <cdr:cxnSp macro="">
      <cdr:nvCxnSpPr>
        <cdr:cNvPr id="9" name="Straight Connector 8">
          <a:extLst xmlns:a="http://schemas.openxmlformats.org/drawingml/2006/main">
            <a:ext uri="{FF2B5EF4-FFF2-40B4-BE49-F238E27FC236}">
              <a16:creationId xmlns:a16="http://schemas.microsoft.com/office/drawing/2014/main" id="{D5DA73FB-2EB6-C14B-B408-280C872A085F}"/>
            </a:ext>
          </a:extLst>
        </cdr:cNvPr>
        <cdr:cNvCxnSpPr/>
      </cdr:nvCxnSpPr>
      <cdr:spPr>
        <a:xfrm xmlns:a="http://schemas.openxmlformats.org/drawingml/2006/main" flipV="1">
          <a:off x="4972035" y="1328749"/>
          <a:ext cx="0" cy="363197"/>
        </a:xfrm>
        <a:prstGeom xmlns:a="http://schemas.openxmlformats.org/drawingml/2006/main" prst="line">
          <a:avLst/>
        </a:prstGeom>
        <a:ln xmlns:a="http://schemas.openxmlformats.org/drawingml/2006/main" w="19050">
          <a:solidFill>
            <a:srgbClr val="FF0000"/>
          </a:solidFill>
          <a:headEnd type="triangle" w="med" len="med"/>
          <a:tailEnd type="triangle" w="med" len="med"/>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0.8876</cdr:x>
      <cdr:y>0.61824</cdr:y>
    </cdr:from>
    <cdr:to>
      <cdr:x>1</cdr:x>
      <cdr:y>0.86381</cdr:y>
    </cdr:to>
    <cdr:sp macro="" textlink="">
      <cdr:nvSpPr>
        <cdr:cNvPr id="13" name="TextBox 12"/>
        <cdr:cNvSpPr txBox="1"/>
      </cdr:nvSpPr>
      <cdr:spPr>
        <a:xfrm xmlns:a="http://schemas.openxmlformats.org/drawingml/2006/main">
          <a:off x="7423347" y="2302077"/>
          <a:ext cx="914400" cy="914400"/>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endParaRPr lang="en-US" sz="1100" dirty="0"/>
        </a:p>
      </cdr:txBody>
    </cdr:sp>
  </cdr:relSizeAnchor>
</c:userShapes>
</file>

<file path=ppt/media/image1.png>
</file>

<file path=ppt/media/image10.jpeg>
</file>

<file path=ppt/media/image11.jpeg>
</file>

<file path=ppt/media/image12.jpeg>
</file>

<file path=ppt/media/image13.jpeg>
</file>

<file path=ppt/media/image14.jpeg>
</file>

<file path=ppt/media/image17.jpeg>
</file>

<file path=ppt/media/image27.png>
</file>

<file path=ppt/media/image31.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4D3EA9-8AC8-274D-BA26-61D7737A0CBC}" type="datetimeFigureOut">
              <a:rPr lang="en-US" smtClean="0"/>
              <a:t>5/28/2021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1C1BFC-AEF3-2540-9C51-F751E1379555}" type="slidenum">
              <a:rPr lang="en-US" smtClean="0"/>
              <a:t>‹#›</a:t>
            </a:fld>
            <a:endParaRPr lang="en-US"/>
          </a:p>
        </p:txBody>
      </p:sp>
    </p:spTree>
    <p:extLst>
      <p:ext uri="{BB962C8B-B14F-4D97-AF65-F5344CB8AC3E}">
        <p14:creationId xmlns:p14="http://schemas.microsoft.com/office/powerpoint/2010/main" val="1070804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I am Xingyao Zhang, a postdoc scholar at Bespoke Silicon Group from University of Washington. Welcome to our talk on the co-designing highly-efficient </a:t>
            </a:r>
            <a:r>
              <a:rPr lang="en-US" b="1" dirty="0"/>
              <a:t>large</a:t>
            </a:r>
            <a:r>
              <a:rPr lang="en-US" dirty="0"/>
              <a:t> LSTM training through memory-saving and architectural design opportunities. This work is a collaborated work between University of Houston, University of Washington, and University of Sydney. </a:t>
            </a:r>
          </a:p>
          <a:p>
            <a:endParaRPr lang="en-US" dirty="0"/>
          </a:p>
          <a:p>
            <a:r>
              <a:rPr lang="en-US" dirty="0"/>
              <a:t>Comment: can you add my affiliation also with UW (2,3)?</a:t>
            </a:r>
          </a:p>
        </p:txBody>
      </p:sp>
      <p:sp>
        <p:nvSpPr>
          <p:cNvPr id="4" name="Slide Number Placeholder 3"/>
          <p:cNvSpPr>
            <a:spLocks noGrp="1"/>
          </p:cNvSpPr>
          <p:nvPr>
            <p:ph type="sldNum" sz="quarter" idx="5"/>
          </p:nvPr>
        </p:nvSpPr>
        <p:spPr/>
        <p:txBody>
          <a:bodyPr/>
          <a:lstStyle/>
          <a:p>
            <a:fld id="{681C1BFC-AEF3-2540-9C51-F751E1379555}" type="slidenum">
              <a:rPr lang="en-US" smtClean="0"/>
              <a:t>1</a:t>
            </a:fld>
            <a:endParaRPr lang="en-US"/>
          </a:p>
        </p:txBody>
      </p:sp>
    </p:spTree>
    <p:extLst>
      <p:ext uri="{BB962C8B-B14F-4D97-AF65-F5344CB8AC3E}">
        <p14:creationId xmlns:p14="http://schemas.microsoft.com/office/powerpoint/2010/main" val="38744589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have a key observation on the intermediate data.</a:t>
            </a:r>
          </a:p>
          <a:p>
            <a:pPr marL="171450" indent="-171450">
              <a:buFont typeface="Arial" panose="020B0604020202020204" pitchFamily="34" charset="0"/>
              <a:buChar char="•"/>
            </a:pPr>
            <a:r>
              <a:rPr lang="en-US" dirty="0"/>
              <a:t>We find that the intermediate data between the FW cell and BP cell is dense</a:t>
            </a:r>
          </a:p>
          <a:p>
            <a:pPr marL="171450" indent="-171450">
              <a:buFont typeface="Arial" panose="020B0604020202020204" pitchFamily="34" charset="0"/>
              <a:buChar char="•"/>
            </a:pPr>
            <a:r>
              <a:rPr lang="en-US" dirty="0"/>
              <a:t>But some BP element wise computation only requires the data from forward cell</a:t>
            </a:r>
          </a:p>
        </p:txBody>
      </p:sp>
      <p:sp>
        <p:nvSpPr>
          <p:cNvPr id="4" name="Slide Number Placeholder 3"/>
          <p:cNvSpPr>
            <a:spLocks noGrp="1"/>
          </p:cNvSpPr>
          <p:nvPr>
            <p:ph type="sldNum" sz="quarter" idx="5"/>
          </p:nvPr>
        </p:nvSpPr>
        <p:spPr/>
        <p:txBody>
          <a:bodyPr/>
          <a:lstStyle/>
          <a:p>
            <a:fld id="{681C1BFC-AEF3-2540-9C51-F751E1379555}" type="slidenum">
              <a:rPr lang="en-US" smtClean="0"/>
              <a:t>10</a:t>
            </a:fld>
            <a:endParaRPr lang="en-US"/>
          </a:p>
        </p:txBody>
      </p:sp>
    </p:spTree>
    <p:extLst>
      <p:ext uri="{BB962C8B-B14F-4D97-AF65-F5344CB8AC3E}">
        <p14:creationId xmlns:p14="http://schemas.microsoft.com/office/powerpoint/2010/main" val="42692131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these part actually generate much sparser data compared to the FW element wise output</a:t>
            </a:r>
          </a:p>
        </p:txBody>
      </p:sp>
      <p:sp>
        <p:nvSpPr>
          <p:cNvPr id="4" name="Slide Number Placeholder 3"/>
          <p:cNvSpPr>
            <a:spLocks noGrp="1"/>
          </p:cNvSpPr>
          <p:nvPr>
            <p:ph type="sldNum" sz="quarter" idx="5"/>
          </p:nvPr>
        </p:nvSpPr>
        <p:spPr/>
        <p:txBody>
          <a:bodyPr/>
          <a:lstStyle/>
          <a:p>
            <a:fld id="{681C1BFC-AEF3-2540-9C51-F751E1379555}" type="slidenum">
              <a:rPr lang="en-US" smtClean="0"/>
              <a:t>11</a:t>
            </a:fld>
            <a:endParaRPr lang="en-US"/>
          </a:p>
        </p:txBody>
      </p:sp>
    </p:spTree>
    <p:extLst>
      <p:ext uri="{BB962C8B-B14F-4D97-AF65-F5344CB8AC3E}">
        <p14:creationId xmlns:p14="http://schemas.microsoft.com/office/powerpoint/2010/main" val="33934214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before and after for the data magnitude distribution. We observe that of execution can be reordered, many data can be compressed</a:t>
            </a:r>
          </a:p>
          <a:p>
            <a:endParaRPr lang="en-US" dirty="0"/>
          </a:p>
          <a:p>
            <a:r>
              <a:rPr lang="zh-CN" altLang="en-US" dirty="0"/>
              <a:t>这个地方可能还要解释的更清楚一点。 有可能是我前面那个</a:t>
            </a:r>
            <a:r>
              <a:rPr lang="en-US" altLang="zh-CN" dirty="0"/>
              <a:t>slides</a:t>
            </a:r>
            <a:r>
              <a:rPr lang="zh-CN" altLang="en-US" dirty="0"/>
              <a:t>读你写的没有很清楚。 </a:t>
            </a:r>
            <a:endParaRPr lang="en-US" altLang="zh-CN" dirty="0"/>
          </a:p>
          <a:p>
            <a:r>
              <a:rPr lang="zh-CN" altLang="en-US" dirty="0"/>
              <a:t>这个地方是你这个文章最有意思的之一， 我觉得可以花些时间讲。</a:t>
            </a:r>
            <a:endParaRPr lang="en-US" altLang="zh-CN" dirty="0"/>
          </a:p>
          <a:p>
            <a:endParaRPr lang="en-US" dirty="0"/>
          </a:p>
        </p:txBody>
      </p:sp>
      <p:sp>
        <p:nvSpPr>
          <p:cNvPr id="4" name="Slide Number Placeholder 3"/>
          <p:cNvSpPr>
            <a:spLocks noGrp="1"/>
          </p:cNvSpPr>
          <p:nvPr>
            <p:ph type="sldNum" sz="quarter" idx="5"/>
          </p:nvPr>
        </p:nvSpPr>
        <p:spPr/>
        <p:txBody>
          <a:bodyPr/>
          <a:lstStyle/>
          <a:p>
            <a:fld id="{681C1BFC-AEF3-2540-9C51-F751E1379555}" type="slidenum">
              <a:rPr lang="en-US" smtClean="0"/>
              <a:t>12</a:t>
            </a:fld>
            <a:endParaRPr lang="en-US"/>
          </a:p>
        </p:txBody>
      </p:sp>
    </p:spTree>
    <p:extLst>
      <p:ext uri="{BB962C8B-B14F-4D97-AF65-F5344CB8AC3E}">
        <p14:creationId xmlns:p14="http://schemas.microsoft.com/office/powerpoint/2010/main" val="20118257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Therefore, our cell level reduction contains</a:t>
            </a:r>
          </a:p>
          <a:p>
            <a:r>
              <a:rPr lang="en-US" dirty="0"/>
              <a:t>Moving forward partial BP execution that requires only the forward variables.</a:t>
            </a:r>
          </a:p>
          <a:p>
            <a:r>
              <a:rPr lang="en-US" dirty="0"/>
              <a:t>Applying zero-pruning compression on the those executions and save both value and index into the DRAM</a:t>
            </a:r>
          </a:p>
          <a:p>
            <a:r>
              <a:rPr lang="en-US" dirty="0"/>
              <a:t>Using index information to skip the computation for the remaining BP processing</a:t>
            </a:r>
          </a:p>
          <a:p>
            <a:endParaRPr lang="en-US" dirty="0"/>
          </a:p>
          <a:p>
            <a:r>
              <a:rPr lang="zh-CN" altLang="en-US" dirty="0"/>
              <a:t>第一个地方可能要更清楚一点。 现在问题就是不是很清楚这个过程， 从读者角度来讲。 </a:t>
            </a:r>
            <a:r>
              <a:rPr lang="en-US" altLang="zh-CN" dirty="0"/>
              <a:t>E.g., in this way, after we reorder the execution, we not only significant cut the </a:t>
            </a:r>
            <a:r>
              <a:rPr lang="en-US" altLang="zh-CN" dirty="0" err="1"/>
              <a:t>datamovement</a:t>
            </a:r>
            <a:r>
              <a:rPr lang="en-US" altLang="zh-CN" dirty="0"/>
              <a:t> but also reduce the computation.</a:t>
            </a:r>
            <a:endParaRPr lang="en-US" dirty="0"/>
          </a:p>
        </p:txBody>
      </p:sp>
      <p:sp>
        <p:nvSpPr>
          <p:cNvPr id="4" name="Slide Number Placeholder 3"/>
          <p:cNvSpPr>
            <a:spLocks noGrp="1"/>
          </p:cNvSpPr>
          <p:nvPr>
            <p:ph type="sldNum" sz="quarter" idx="5"/>
          </p:nvPr>
        </p:nvSpPr>
        <p:spPr/>
        <p:txBody>
          <a:bodyPr/>
          <a:lstStyle/>
          <a:p>
            <a:fld id="{681C1BFC-AEF3-2540-9C51-F751E1379555}" type="slidenum">
              <a:rPr lang="en-US" smtClean="0"/>
              <a:t>13</a:t>
            </a:fld>
            <a:endParaRPr lang="en-US"/>
          </a:p>
        </p:txBody>
      </p:sp>
    </p:spTree>
    <p:extLst>
      <p:ext uri="{BB962C8B-B14F-4D97-AF65-F5344CB8AC3E}">
        <p14:creationId xmlns:p14="http://schemas.microsoft.com/office/powerpoint/2010/main" val="28871213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cell level reduction we propose to reduce the BP layer length</a:t>
            </a:r>
          </a:p>
        </p:txBody>
      </p:sp>
      <p:sp>
        <p:nvSpPr>
          <p:cNvPr id="4" name="Slide Number Placeholder 3"/>
          <p:cNvSpPr>
            <a:spLocks noGrp="1"/>
          </p:cNvSpPr>
          <p:nvPr>
            <p:ph type="sldNum" sz="quarter" idx="5"/>
          </p:nvPr>
        </p:nvSpPr>
        <p:spPr/>
        <p:txBody>
          <a:bodyPr/>
          <a:lstStyle/>
          <a:p>
            <a:fld id="{681C1BFC-AEF3-2540-9C51-F751E1379555}" type="slidenum">
              <a:rPr lang="en-US" smtClean="0"/>
              <a:t>14</a:t>
            </a:fld>
            <a:endParaRPr lang="en-US"/>
          </a:p>
        </p:txBody>
      </p:sp>
    </p:spTree>
    <p:extLst>
      <p:ext uri="{BB962C8B-B14F-4D97-AF65-F5344CB8AC3E}">
        <p14:creationId xmlns:p14="http://schemas.microsoft.com/office/powerpoint/2010/main" val="33928033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another key observation that the contribution to cell computation is different across cells. In other words, there are some cells are more important than the others. </a:t>
            </a:r>
          </a:p>
          <a:p>
            <a:r>
              <a:rPr lang="en-US" dirty="0"/>
              <a:t>From the figure, some cells contribute nearly nothing to the weight update.</a:t>
            </a:r>
          </a:p>
        </p:txBody>
      </p:sp>
      <p:sp>
        <p:nvSpPr>
          <p:cNvPr id="4" name="Slide Number Placeholder 3"/>
          <p:cNvSpPr>
            <a:spLocks noGrp="1"/>
          </p:cNvSpPr>
          <p:nvPr>
            <p:ph type="sldNum" sz="quarter" idx="5"/>
          </p:nvPr>
        </p:nvSpPr>
        <p:spPr/>
        <p:txBody>
          <a:bodyPr/>
          <a:lstStyle/>
          <a:p>
            <a:fld id="{681C1BFC-AEF3-2540-9C51-F751E1379555}" type="slidenum">
              <a:rPr lang="en-US" smtClean="0"/>
              <a:t>15</a:t>
            </a:fld>
            <a:endParaRPr lang="en-US"/>
          </a:p>
        </p:txBody>
      </p:sp>
    </p:spTree>
    <p:extLst>
      <p:ext uri="{BB962C8B-B14F-4D97-AF65-F5344CB8AC3E}">
        <p14:creationId xmlns:p14="http://schemas.microsoft.com/office/powerpoint/2010/main" val="28317745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order to identify those trivial cells, we build a mathematical model. </a:t>
            </a:r>
          </a:p>
          <a:p>
            <a:pPr marL="171450" indent="-171450">
              <a:buFont typeface="Arial" panose="020B0604020202020204" pitchFamily="34" charset="0"/>
              <a:buChar char="•"/>
            </a:pPr>
            <a:r>
              <a:rPr lang="en-US" dirty="0"/>
              <a:t>Which takes in the LSTM layer config and final loss type into consideration.</a:t>
            </a:r>
          </a:p>
          <a:p>
            <a:pPr marL="171450" indent="-171450">
              <a:buFont typeface="Arial" panose="020B0604020202020204" pitchFamily="34" charset="0"/>
              <a:buChar char="•"/>
            </a:pPr>
            <a:r>
              <a:rPr lang="en-US" dirty="0"/>
              <a:t>With this model, we can set a threshold to determine whether the cell is significant</a:t>
            </a:r>
          </a:p>
          <a:p>
            <a:pPr marL="171450" indent="-171450">
              <a:buFont typeface="Arial" panose="020B0604020202020204" pitchFamily="34" charset="0"/>
              <a:buChar char="•"/>
            </a:pPr>
            <a:r>
              <a:rPr lang="en-US" dirty="0"/>
              <a:t>So this is the diagram for the BP cell skipping</a:t>
            </a:r>
          </a:p>
          <a:p>
            <a:pPr marL="171450" indent="-171450">
              <a:buFont typeface="Arial" panose="020B0604020202020204" pitchFamily="34" charset="0"/>
              <a:buChar char="•"/>
            </a:pPr>
            <a:r>
              <a:rPr lang="en-US" dirty="0"/>
              <a:t>We only need the weight gradients from the significant BP cells</a:t>
            </a:r>
          </a:p>
          <a:p>
            <a:pPr marL="171450" indent="-171450">
              <a:buFont typeface="Arial" panose="020B0604020202020204" pitchFamily="34" charset="0"/>
              <a:buChar char="•"/>
            </a:pPr>
            <a:r>
              <a:rPr lang="en-US" dirty="0"/>
              <a:t>And we further scale the partial results to get the gradients results for entire LSTM layer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81C1BFC-AEF3-2540-9C51-F751E1379555}" type="slidenum">
              <a:rPr lang="en-US" smtClean="0"/>
              <a:t>16</a:t>
            </a:fld>
            <a:endParaRPr lang="en-US"/>
          </a:p>
        </p:txBody>
      </p:sp>
    </p:spTree>
    <p:extLst>
      <p:ext uri="{BB962C8B-B14F-4D97-AF65-F5344CB8AC3E}">
        <p14:creationId xmlns:p14="http://schemas.microsoft.com/office/powerpoint/2010/main" val="6657135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further propose several hardware-level design and optimizations. </a:t>
            </a:r>
          </a:p>
        </p:txBody>
      </p:sp>
      <p:sp>
        <p:nvSpPr>
          <p:cNvPr id="4" name="Slide Number Placeholder 3"/>
          <p:cNvSpPr>
            <a:spLocks noGrp="1"/>
          </p:cNvSpPr>
          <p:nvPr>
            <p:ph type="sldNum" sz="quarter" idx="5"/>
          </p:nvPr>
        </p:nvSpPr>
        <p:spPr/>
        <p:txBody>
          <a:bodyPr/>
          <a:lstStyle/>
          <a:p>
            <a:fld id="{681C1BFC-AEF3-2540-9C51-F751E1379555}" type="slidenum">
              <a:rPr lang="en-US" smtClean="0"/>
              <a:t>17</a:t>
            </a:fld>
            <a:endParaRPr lang="en-US"/>
          </a:p>
        </p:txBody>
      </p:sp>
    </p:spTree>
    <p:extLst>
      <p:ext uri="{BB962C8B-B14F-4D97-AF65-F5344CB8AC3E}">
        <p14:creationId xmlns:p14="http://schemas.microsoft.com/office/powerpoint/2010/main" val="4949845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hardware design should be sticked with the computation</a:t>
            </a:r>
          </a:p>
          <a:p>
            <a:pPr marL="171450" indent="-171450">
              <a:buFont typeface="Arial" panose="020B0604020202020204" pitchFamily="34" charset="0"/>
              <a:buChar char="•"/>
            </a:pPr>
            <a:r>
              <a:rPr lang="en-US" dirty="0"/>
              <a:t>Based on our previous discussion, the computation of FW cell and BP cell can be divided into </a:t>
            </a:r>
            <a:r>
              <a:rPr lang="en-US" dirty="0" err="1"/>
              <a:t>gemm</a:t>
            </a:r>
            <a:r>
              <a:rPr lang="en-US" dirty="0"/>
              <a:t> and element-wise kernels.</a:t>
            </a:r>
          </a:p>
          <a:p>
            <a:pPr marL="171450" indent="-171450">
              <a:buFont typeface="Arial" panose="020B0604020202020204" pitchFamily="34" charset="0"/>
              <a:buChar char="•"/>
            </a:pPr>
            <a:r>
              <a:rPr lang="en-US" dirty="0"/>
              <a:t>However, these two kernels perform different computations. Note that the accumulator and adder are actually different in terms of the logic design</a:t>
            </a:r>
          </a:p>
          <a:p>
            <a:pPr marL="171450" indent="-171450">
              <a:buFont typeface="Arial" panose="020B0604020202020204" pitchFamily="34" charset="0"/>
              <a:buChar char="•"/>
            </a:pPr>
            <a:r>
              <a:rPr lang="en-US" dirty="0"/>
              <a:t>Besides, these two kernels have different workload. Which is </a:t>
            </a:r>
            <a:r>
              <a:rPr lang="en-US" dirty="0" err="1"/>
              <a:t>gemm</a:t>
            </a:r>
            <a:r>
              <a:rPr lang="en-US" dirty="0"/>
              <a:t> much larger than element-wise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So the problem is that if we put these two kernels into separate modules, which is actually popular for LSTM inference accelerator design, the element-wise kernel will be in idle for the most of the time</a:t>
            </a:r>
          </a:p>
          <a:p>
            <a:pPr marL="171450" indent="-171450">
              <a:buFont typeface="Arial" panose="020B0604020202020204" pitchFamily="34" charset="0"/>
              <a:buChar char="•"/>
            </a:pPr>
            <a:r>
              <a:rPr lang="en-US" dirty="0"/>
              <a:t>But if we conduct the naïve design to put all things into same PE sets, then the PE design will be complicated and area inefficient.</a:t>
            </a:r>
          </a:p>
          <a:p>
            <a:pPr marL="171450" indent="-171450">
              <a:buFont typeface="Arial" panose="020B0604020202020204" pitchFamily="34" charset="0"/>
              <a:buChar char="•"/>
            </a:pPr>
            <a:r>
              <a:rPr lang="en-US" dirty="0"/>
              <a:t>Besides, such design require one kernel finished before another kernel is executed, just like GPU, so the intermediate data between these two kernel may need to be stored into DRAM, which induce data movement overhead</a:t>
            </a:r>
          </a:p>
        </p:txBody>
      </p:sp>
      <p:sp>
        <p:nvSpPr>
          <p:cNvPr id="4" name="Slide Number Placeholder 3"/>
          <p:cNvSpPr>
            <a:spLocks noGrp="1"/>
          </p:cNvSpPr>
          <p:nvPr>
            <p:ph type="sldNum" sz="quarter" idx="5"/>
          </p:nvPr>
        </p:nvSpPr>
        <p:spPr/>
        <p:txBody>
          <a:bodyPr/>
          <a:lstStyle/>
          <a:p>
            <a:fld id="{681C1BFC-AEF3-2540-9C51-F751E1379555}" type="slidenum">
              <a:rPr lang="en-US" smtClean="0"/>
              <a:t>18</a:t>
            </a:fld>
            <a:endParaRPr lang="en-US"/>
          </a:p>
        </p:txBody>
      </p:sp>
    </p:spTree>
    <p:extLst>
      <p:ext uri="{BB962C8B-B14F-4D97-AF65-F5344CB8AC3E}">
        <p14:creationId xmlns:p14="http://schemas.microsoft.com/office/powerpoint/2010/main" val="18788533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Luckly</a:t>
            </a:r>
            <a:r>
              <a:rPr lang="en-US" dirty="0"/>
              <a:t>  we find an opportunity to use adder to perform streaming processing of accumulation</a:t>
            </a:r>
          </a:p>
          <a:p>
            <a:endParaRPr lang="en-US" dirty="0"/>
          </a:p>
          <a:p>
            <a:r>
              <a:rPr lang="en-US" dirty="0"/>
              <a:t>So previous problem is that adder has latency to produce results. If we perform A+B+C+… we need to wait for A+B’s result then calculate +C</a:t>
            </a:r>
          </a:p>
          <a:p>
            <a:endParaRPr lang="en-US" dirty="0"/>
          </a:p>
          <a:p>
            <a:r>
              <a:rPr lang="en-US" dirty="0"/>
              <a:t>We propose to append a buffer or a queue after the adder, and control the execution flow to form the streaming processing like the way illustrated in the table</a:t>
            </a:r>
          </a:p>
        </p:txBody>
      </p:sp>
      <p:sp>
        <p:nvSpPr>
          <p:cNvPr id="4" name="Slide Number Placeholder 3"/>
          <p:cNvSpPr>
            <a:spLocks noGrp="1"/>
          </p:cNvSpPr>
          <p:nvPr>
            <p:ph type="sldNum" sz="quarter" idx="5"/>
          </p:nvPr>
        </p:nvSpPr>
        <p:spPr/>
        <p:txBody>
          <a:bodyPr/>
          <a:lstStyle/>
          <a:p>
            <a:fld id="{681C1BFC-AEF3-2540-9C51-F751E1379555}" type="slidenum">
              <a:rPr lang="en-US" smtClean="0"/>
              <a:t>19</a:t>
            </a:fld>
            <a:endParaRPr lang="en-US"/>
          </a:p>
        </p:txBody>
      </p:sp>
    </p:spTree>
    <p:extLst>
      <p:ext uri="{BB962C8B-B14F-4D97-AF65-F5344CB8AC3E}">
        <p14:creationId xmlns:p14="http://schemas.microsoft.com/office/powerpoint/2010/main" val="12091347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One of the most popular types of the recurrent neural networks is long short term memory network, or LSTM. It has been used in many areas related to our daily life.</a:t>
            </a:r>
          </a:p>
          <a:p>
            <a:pPr marL="171450" indent="-171450">
              <a:buFont typeface="Arial" panose="020B0604020202020204" pitchFamily="34" charset="0"/>
              <a:buChar char="•"/>
            </a:pPr>
            <a:r>
              <a:rPr lang="en-US" dirty="0"/>
              <a:t>Although is has been widely-adopted in many fields, in the past the main complaint for adopting the current LSTM models on DNN accelerators is that </a:t>
            </a:r>
            <a:r>
              <a:rPr lang="en-US" dirty="0" err="1"/>
              <a:t>xxxx</a:t>
            </a:r>
            <a:r>
              <a:rPr lang="en-US" dirty="0"/>
              <a:t>.</a:t>
            </a:r>
          </a:p>
          <a:p>
            <a:pPr marL="171450" indent="-171450">
              <a:buFont typeface="Arial" panose="020B0604020202020204" pitchFamily="34" charset="0"/>
              <a:buChar char="•"/>
            </a:pPr>
            <a:r>
              <a:rPr lang="en-US" dirty="0"/>
              <a:t>Currently, the situation is exacerbated when increasing use cases grow the demand and data for LSTM training, forcing LSTM models to become even larger, more complex and harder to train either </a:t>
            </a:r>
            <a:r>
              <a:rPr lang="en-US" dirty="0" err="1"/>
              <a:t>realtime</a:t>
            </a:r>
            <a:r>
              <a:rPr lang="en-US" dirty="0"/>
              <a:t> on-device or offline training. </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Comment: demands and data are dramatically increasing ( demands and data? Sounds strange). </a:t>
            </a:r>
          </a:p>
          <a:p>
            <a:pPr marL="0" indent="0">
              <a:buFont typeface="Arial" panose="020B0604020202020204" pitchFamily="34" charset="0"/>
              <a:buNone/>
            </a:pPr>
            <a:r>
              <a:rPr lang="en-US" dirty="0"/>
              <a:t>LSTM </a:t>
            </a:r>
            <a:r>
              <a:rPr lang="en-US" dirty="0" err="1"/>
              <a:t>traing</a:t>
            </a:r>
            <a:r>
              <a:rPr lang="en-US" dirty="0"/>
              <a:t> becomes large?</a:t>
            </a:r>
            <a:r>
              <a:rPr lang="zh-CN" altLang="en-US" dirty="0"/>
              <a:t>这个英语好像也不对。 </a:t>
            </a:r>
            <a:r>
              <a:rPr lang="en-US" altLang="zh-CN" dirty="0"/>
              <a:t>LSTM models become large and more complex? </a:t>
            </a:r>
            <a:r>
              <a:rPr lang="zh-CN" altLang="en-US" dirty="0"/>
              <a:t>这两句话要找到合适得说法。</a:t>
            </a:r>
            <a:endParaRPr lang="en-US" dirty="0"/>
          </a:p>
        </p:txBody>
      </p:sp>
      <p:sp>
        <p:nvSpPr>
          <p:cNvPr id="4" name="Slide Number Placeholder 3"/>
          <p:cNvSpPr>
            <a:spLocks noGrp="1"/>
          </p:cNvSpPr>
          <p:nvPr>
            <p:ph type="sldNum" sz="quarter" idx="5"/>
          </p:nvPr>
        </p:nvSpPr>
        <p:spPr/>
        <p:txBody>
          <a:bodyPr/>
          <a:lstStyle/>
          <a:p>
            <a:fld id="{681C1BFC-AEF3-2540-9C51-F751E1379555}" type="slidenum">
              <a:rPr lang="en-US" smtClean="0"/>
              <a:t>2</a:t>
            </a:fld>
            <a:endParaRPr lang="en-US"/>
          </a:p>
        </p:txBody>
      </p:sp>
    </p:spTree>
    <p:extLst>
      <p:ext uri="{BB962C8B-B14F-4D97-AF65-F5344CB8AC3E}">
        <p14:creationId xmlns:p14="http://schemas.microsoft.com/office/powerpoint/2010/main" val="36903106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is our Omni-PE design, which enables multiply, add, and accumulation (? </a:t>
            </a:r>
            <a:r>
              <a:rPr lang="zh-CN" altLang="en-US" dirty="0"/>
              <a:t>这个地方是说一个</a:t>
            </a:r>
            <a:r>
              <a:rPr lang="en-US" altLang="zh-CN" dirty="0"/>
              <a:t>PE </a:t>
            </a:r>
            <a:r>
              <a:rPr lang="zh-CN" altLang="en-US" dirty="0"/>
              <a:t>都能 </a:t>
            </a:r>
            <a:r>
              <a:rPr lang="en-US" altLang="zh-CN" dirty="0"/>
              <a:t>enable </a:t>
            </a:r>
            <a:r>
              <a:rPr lang="zh-CN" altLang="en-US" dirty="0"/>
              <a:t>这些吗？ 以前没有这么做的吗？</a:t>
            </a:r>
            <a:r>
              <a:rPr lang="en-US" altLang="zh-CN" dirty="0"/>
              <a:t>0</a:t>
            </a:r>
            <a:endParaRPr lang="en-US" dirty="0"/>
          </a:p>
          <a:p>
            <a:pPr marL="171450" indent="-171450">
              <a:buFont typeface="Arial" panose="020B0604020202020204" pitchFamily="34" charset="0"/>
              <a:buChar char="•"/>
            </a:pPr>
            <a:r>
              <a:rPr lang="en-US" dirty="0"/>
              <a:t>We have channels to hold multiple PEs and activation module</a:t>
            </a:r>
          </a:p>
          <a:p>
            <a:pPr marL="171450" indent="-171450">
              <a:buFont typeface="Arial" panose="020B0604020202020204" pitchFamily="34" charset="0"/>
              <a:buChar char="•"/>
            </a:pPr>
            <a:r>
              <a:rPr lang="en-US" dirty="0"/>
              <a:t>This is our entire accelerator architecture. </a:t>
            </a:r>
          </a:p>
          <a:p>
            <a:pPr marL="171450" indent="-171450">
              <a:buFont typeface="Arial" panose="020B0604020202020204" pitchFamily="34" charset="0"/>
              <a:buChar char="•"/>
            </a:pPr>
            <a:r>
              <a:rPr lang="en-US" dirty="0"/>
              <a:t>Specifically, </a:t>
            </a:r>
            <a:r>
              <a:rPr lang="en-US" b="1" dirty="0"/>
              <a:t>we have customized controller to enable dynamic channel function swing</a:t>
            </a:r>
            <a:r>
              <a:rPr lang="en-US" dirty="0"/>
              <a:t>. So different channels could perform different kernels based on demand. All the computation resource can be leveraged and the intermediate data can be fast consumed as well.</a:t>
            </a:r>
          </a:p>
          <a:p>
            <a:pPr marL="171450" indent="-171450">
              <a:buFont typeface="Arial" panose="020B0604020202020204" pitchFamily="34" charset="0"/>
              <a:buChar char="•"/>
            </a:pPr>
            <a:r>
              <a:rPr lang="en-US" dirty="0"/>
              <a:t>We also customized our DMA to support the computation skipping from our software optimizations</a:t>
            </a:r>
          </a:p>
        </p:txBody>
      </p:sp>
      <p:sp>
        <p:nvSpPr>
          <p:cNvPr id="4" name="Slide Number Placeholder 3"/>
          <p:cNvSpPr>
            <a:spLocks noGrp="1"/>
          </p:cNvSpPr>
          <p:nvPr>
            <p:ph type="sldNum" sz="quarter" idx="5"/>
          </p:nvPr>
        </p:nvSpPr>
        <p:spPr/>
        <p:txBody>
          <a:bodyPr/>
          <a:lstStyle/>
          <a:p>
            <a:fld id="{681C1BFC-AEF3-2540-9C51-F751E1379555}" type="slidenum">
              <a:rPr lang="en-US" smtClean="0"/>
              <a:t>20</a:t>
            </a:fld>
            <a:endParaRPr lang="en-US"/>
          </a:p>
        </p:txBody>
      </p:sp>
    </p:spTree>
    <p:extLst>
      <p:ext uri="{BB962C8B-B14F-4D97-AF65-F5344CB8AC3E}">
        <p14:creationId xmlns:p14="http://schemas.microsoft.com/office/powerpoint/2010/main" val="15208009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talked about our optimizations, it is the time to show how effective they are.</a:t>
            </a:r>
          </a:p>
        </p:txBody>
      </p:sp>
      <p:sp>
        <p:nvSpPr>
          <p:cNvPr id="4" name="Slide Number Placeholder 3"/>
          <p:cNvSpPr>
            <a:spLocks noGrp="1"/>
          </p:cNvSpPr>
          <p:nvPr>
            <p:ph type="sldNum" sz="quarter" idx="5"/>
          </p:nvPr>
        </p:nvSpPr>
        <p:spPr/>
        <p:txBody>
          <a:bodyPr/>
          <a:lstStyle/>
          <a:p>
            <a:fld id="{681C1BFC-AEF3-2540-9C51-F751E1379555}" type="slidenum">
              <a:rPr lang="en-US" smtClean="0"/>
              <a:t>21</a:t>
            </a:fld>
            <a:endParaRPr lang="en-US"/>
          </a:p>
        </p:txBody>
      </p:sp>
    </p:spTree>
    <p:extLst>
      <p:ext uri="{BB962C8B-B14F-4D97-AF65-F5344CB8AC3E}">
        <p14:creationId xmlns:p14="http://schemas.microsoft.com/office/powerpoint/2010/main" val="18643689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the latest GPU to conduct the baseline case and the pure software implementation</a:t>
            </a:r>
          </a:p>
          <a:p>
            <a:r>
              <a:rPr lang="en-US" dirty="0"/>
              <a:t>Our hardware design was performed on the Xilinx VCU 128 FPGA board</a:t>
            </a:r>
          </a:p>
          <a:p>
            <a:r>
              <a:rPr lang="en-US" dirty="0"/>
              <a:t>We evaluated six most popular LSTM benchmark</a:t>
            </a:r>
          </a:p>
        </p:txBody>
      </p:sp>
      <p:sp>
        <p:nvSpPr>
          <p:cNvPr id="4" name="Slide Number Placeholder 3"/>
          <p:cNvSpPr>
            <a:spLocks noGrp="1"/>
          </p:cNvSpPr>
          <p:nvPr>
            <p:ph type="sldNum" sz="quarter" idx="5"/>
          </p:nvPr>
        </p:nvSpPr>
        <p:spPr/>
        <p:txBody>
          <a:bodyPr/>
          <a:lstStyle/>
          <a:p>
            <a:fld id="{681C1BFC-AEF3-2540-9C51-F751E1379555}" type="slidenum">
              <a:rPr lang="en-US" smtClean="0"/>
              <a:t>22</a:t>
            </a:fld>
            <a:endParaRPr lang="en-US"/>
          </a:p>
        </p:txBody>
      </p:sp>
    </p:spTree>
    <p:extLst>
      <p:ext uri="{BB962C8B-B14F-4D97-AF65-F5344CB8AC3E}">
        <p14:creationId xmlns:p14="http://schemas.microsoft.com/office/powerpoint/2010/main" val="8612727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figure shows the effectiveness of our optimizations on the LSTM training.</a:t>
            </a:r>
          </a:p>
          <a:p>
            <a:r>
              <a:rPr lang="en-US" dirty="0"/>
              <a:t>We observe that our software optimization can achieve 1.56x speedup on GPU</a:t>
            </a:r>
          </a:p>
          <a:p>
            <a:r>
              <a:rPr lang="en-US" dirty="0"/>
              <a:t>Our Hardware design achieves 1.42x compared with baseline GPU</a:t>
            </a:r>
          </a:p>
          <a:p>
            <a:r>
              <a:rPr lang="en-US" dirty="0"/>
              <a:t>And combine them, we can achieve 3.99x speedup</a:t>
            </a:r>
          </a:p>
          <a:p>
            <a:endParaRPr lang="en-US" dirty="0"/>
          </a:p>
          <a:p>
            <a:r>
              <a:rPr lang="zh-CN" altLang="en-US" dirty="0"/>
              <a:t>这个地方我会也加入</a:t>
            </a:r>
            <a:r>
              <a:rPr lang="en-US" altLang="zh-CN" dirty="0"/>
              <a:t>up to </a:t>
            </a:r>
            <a:r>
              <a:rPr lang="zh-CN" altLang="en-US" dirty="0"/>
              <a:t>在每一个后面。 </a:t>
            </a:r>
            <a:endParaRPr lang="en-US" dirty="0"/>
          </a:p>
        </p:txBody>
      </p:sp>
      <p:sp>
        <p:nvSpPr>
          <p:cNvPr id="4" name="Slide Number Placeholder 3"/>
          <p:cNvSpPr>
            <a:spLocks noGrp="1"/>
          </p:cNvSpPr>
          <p:nvPr>
            <p:ph type="sldNum" sz="quarter" idx="5"/>
          </p:nvPr>
        </p:nvSpPr>
        <p:spPr/>
        <p:txBody>
          <a:bodyPr/>
          <a:lstStyle/>
          <a:p>
            <a:fld id="{681C1BFC-AEF3-2540-9C51-F751E1379555}" type="slidenum">
              <a:rPr lang="en-US" smtClean="0"/>
              <a:t>23</a:t>
            </a:fld>
            <a:endParaRPr lang="en-US"/>
          </a:p>
        </p:txBody>
      </p:sp>
    </p:spTree>
    <p:extLst>
      <p:ext uri="{BB962C8B-B14F-4D97-AF65-F5344CB8AC3E}">
        <p14:creationId xmlns:p14="http://schemas.microsoft.com/office/powerpoint/2010/main" val="23565246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一样我会加个</a:t>
            </a:r>
            <a:r>
              <a:rPr lang="en-US" altLang="zh-CN" dirty="0"/>
              <a:t>up to . </a:t>
            </a:r>
            <a:r>
              <a:rPr lang="zh-CN" altLang="en-US" dirty="0"/>
              <a:t>我其实觉得各种有颜色也不太用。 感觉有点乱。 就是重要结果画红色就好。 </a:t>
            </a:r>
            <a:endParaRPr lang="en-US" dirty="0"/>
          </a:p>
          <a:p>
            <a:endParaRPr lang="en-US" dirty="0"/>
          </a:p>
          <a:p>
            <a:r>
              <a:rPr lang="en-US" dirty="0"/>
              <a:t>Our optimizations also achieve great improvement for energy.</a:t>
            </a:r>
          </a:p>
          <a:p>
            <a:r>
              <a:rPr lang="en-US" dirty="0"/>
              <a:t>Our software level optimizations achieves 1.54x on energy saving</a:t>
            </a:r>
          </a:p>
          <a:p>
            <a:r>
              <a:rPr lang="en-US" dirty="0"/>
              <a:t>Our Hardware level optimizations achieves 1.67x on energy saving</a:t>
            </a:r>
          </a:p>
          <a:p>
            <a:r>
              <a:rPr lang="en-US" dirty="0"/>
              <a:t>Together, the n-LSTM achieve 2.75x on energy saving</a:t>
            </a:r>
          </a:p>
        </p:txBody>
      </p:sp>
      <p:sp>
        <p:nvSpPr>
          <p:cNvPr id="4" name="Slide Number Placeholder 3"/>
          <p:cNvSpPr>
            <a:spLocks noGrp="1"/>
          </p:cNvSpPr>
          <p:nvPr>
            <p:ph type="sldNum" sz="quarter" idx="5"/>
          </p:nvPr>
        </p:nvSpPr>
        <p:spPr/>
        <p:txBody>
          <a:bodyPr/>
          <a:lstStyle/>
          <a:p>
            <a:fld id="{681C1BFC-AEF3-2540-9C51-F751E1379555}" type="slidenum">
              <a:rPr lang="en-US" smtClean="0"/>
              <a:t>24</a:t>
            </a:fld>
            <a:endParaRPr lang="en-US"/>
          </a:p>
        </p:txBody>
      </p:sp>
    </p:spTree>
    <p:extLst>
      <p:ext uri="{BB962C8B-B14F-4D97-AF65-F5344CB8AC3E}">
        <p14:creationId xmlns:p14="http://schemas.microsoft.com/office/powerpoint/2010/main" val="19019901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figures show that Our </a:t>
            </a:r>
            <a:r>
              <a:rPr lang="en-US" dirty="0" err="1"/>
              <a:t>eta_lstm</a:t>
            </a:r>
            <a:r>
              <a:rPr lang="en-US" dirty="0"/>
              <a:t> can effectively reduce the data movement for weights , activations, and intermediate variable</a:t>
            </a:r>
          </a:p>
        </p:txBody>
      </p:sp>
      <p:sp>
        <p:nvSpPr>
          <p:cNvPr id="4" name="Slide Number Placeholder 3"/>
          <p:cNvSpPr>
            <a:spLocks noGrp="1"/>
          </p:cNvSpPr>
          <p:nvPr>
            <p:ph type="sldNum" sz="quarter" idx="5"/>
          </p:nvPr>
        </p:nvSpPr>
        <p:spPr/>
        <p:txBody>
          <a:bodyPr/>
          <a:lstStyle/>
          <a:p>
            <a:fld id="{681C1BFC-AEF3-2540-9C51-F751E1379555}" type="slidenum">
              <a:rPr lang="en-US" smtClean="0"/>
              <a:t>25</a:t>
            </a:fld>
            <a:endParaRPr lang="en-US"/>
          </a:p>
        </p:txBody>
      </p:sp>
    </p:spTree>
    <p:extLst>
      <p:ext uri="{BB962C8B-B14F-4D97-AF65-F5344CB8AC3E}">
        <p14:creationId xmlns:p14="http://schemas.microsoft.com/office/powerpoint/2010/main" val="31050176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further evaluate the eta-LSTM impact on the memory footprint. As shown in this figure, activation data and intermediate variables get reduced a lot</a:t>
            </a:r>
          </a:p>
        </p:txBody>
      </p:sp>
      <p:sp>
        <p:nvSpPr>
          <p:cNvPr id="4" name="Slide Number Placeholder 3"/>
          <p:cNvSpPr>
            <a:spLocks noGrp="1"/>
          </p:cNvSpPr>
          <p:nvPr>
            <p:ph type="sldNum" sz="quarter" idx="5"/>
          </p:nvPr>
        </p:nvSpPr>
        <p:spPr/>
        <p:txBody>
          <a:bodyPr/>
          <a:lstStyle/>
          <a:p>
            <a:fld id="{681C1BFC-AEF3-2540-9C51-F751E1379555}" type="slidenum">
              <a:rPr lang="en-US" smtClean="0"/>
              <a:t>26</a:t>
            </a:fld>
            <a:endParaRPr lang="en-US"/>
          </a:p>
        </p:txBody>
      </p:sp>
    </p:spTree>
    <p:extLst>
      <p:ext uri="{BB962C8B-B14F-4D97-AF65-F5344CB8AC3E}">
        <p14:creationId xmlns:p14="http://schemas.microsoft.com/office/powerpoint/2010/main" val="23599478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zh-CN" altLang="en-US" dirty="0"/>
              <a:t>这个</a:t>
            </a:r>
            <a:r>
              <a:rPr lang="en-US" altLang="zh-CN" dirty="0"/>
              <a:t>slides </a:t>
            </a:r>
            <a:r>
              <a:rPr lang="zh-CN" altLang="en-US" dirty="0"/>
              <a:t>问题最大。</a:t>
            </a:r>
            <a:endParaRPr lang="en-US" altLang="zh-CN" dirty="0"/>
          </a:p>
          <a:p>
            <a:pPr marL="0" indent="0">
              <a:buFont typeface="Arial" panose="020B0604020202020204" pitchFamily="34" charset="0"/>
              <a:buNone/>
            </a:pPr>
            <a:endParaRPr lang="en-US" dirty="0"/>
          </a:p>
          <a:p>
            <a:pPr marL="0" indent="0">
              <a:buFont typeface="Arial" panose="020B0604020202020204" pitchFamily="34" charset="0"/>
              <a:buNone/>
            </a:pPr>
            <a:r>
              <a:rPr lang="zh-CN" altLang="en-US" dirty="0"/>
              <a:t>你如果放在这里的话就要把所有那些</a:t>
            </a:r>
            <a:r>
              <a:rPr lang="en-US" altLang="zh-CN" dirty="0"/>
              <a:t>paper refs</a:t>
            </a:r>
            <a:r>
              <a:rPr lang="zh-CN" altLang="en-US" dirty="0"/>
              <a:t>加上去， </a:t>
            </a:r>
            <a:r>
              <a:rPr lang="en-US" altLang="zh-CN" dirty="0"/>
              <a:t>[xxx, micro’19][xxx, isca’20]</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There are many works focusing on NN acceleration, But most of them are for CNN and LSTM inference</a:t>
            </a:r>
          </a:p>
          <a:p>
            <a:pPr marL="171450" indent="-171450">
              <a:buFont typeface="Arial" panose="020B0604020202020204" pitchFamily="34" charset="0"/>
              <a:buChar char="•"/>
            </a:pPr>
            <a:r>
              <a:rPr lang="en-US" dirty="0"/>
              <a:t>There are also memory footprint reduction works, they leverage the weight matrix compression and re-computation to address the issue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Our work here is the </a:t>
            </a:r>
            <a:r>
              <a:rPr lang="en-US" dirty="0">
                <a:solidFill>
                  <a:srgbClr val="FF0000"/>
                </a:solidFill>
              </a:rPr>
              <a:t>first work to accelerate the large LSTM training, and leverages UNIQUE LSTM training feature to reduce the memory footprint and data movement.</a:t>
            </a:r>
            <a:endParaRPr lang="en-US" dirty="0"/>
          </a:p>
        </p:txBody>
      </p:sp>
      <p:sp>
        <p:nvSpPr>
          <p:cNvPr id="4" name="Slide Number Placeholder 3"/>
          <p:cNvSpPr>
            <a:spLocks noGrp="1"/>
          </p:cNvSpPr>
          <p:nvPr>
            <p:ph type="sldNum" sz="quarter" idx="5"/>
          </p:nvPr>
        </p:nvSpPr>
        <p:spPr/>
        <p:txBody>
          <a:bodyPr/>
          <a:lstStyle/>
          <a:p>
            <a:fld id="{681C1BFC-AEF3-2540-9C51-F751E1379555}" type="slidenum">
              <a:rPr lang="en-US" smtClean="0"/>
              <a:t>27</a:t>
            </a:fld>
            <a:endParaRPr lang="en-US"/>
          </a:p>
        </p:txBody>
      </p:sp>
    </p:spTree>
    <p:extLst>
      <p:ext uri="{BB962C8B-B14F-4D97-AF65-F5344CB8AC3E}">
        <p14:creationId xmlns:p14="http://schemas.microsoft.com/office/powerpoint/2010/main" val="34706971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conclude this talk. </a:t>
            </a:r>
            <a:r>
              <a:rPr lang="en-US" dirty="0" err="1"/>
              <a:t>Balabala</a:t>
            </a:r>
            <a:r>
              <a:rPr lang="en-US" dirty="0"/>
              <a:t>..</a:t>
            </a:r>
          </a:p>
          <a:p>
            <a:endParaRPr lang="en-US" dirty="0"/>
          </a:p>
          <a:p>
            <a:r>
              <a:rPr lang="en-US" dirty="0"/>
              <a:t>Comment: NPS may be added to the previous discussion?</a:t>
            </a:r>
          </a:p>
          <a:p>
            <a:r>
              <a:rPr lang="zh-CN" altLang="en-US" dirty="0"/>
              <a:t>结论最后是不是要也说下和当今的</a:t>
            </a:r>
            <a:r>
              <a:rPr lang="en-US" altLang="zh-CN" dirty="0"/>
              <a:t>accelerator design </a:t>
            </a:r>
            <a:r>
              <a:rPr lang="zh-CN" altLang="en-US" dirty="0"/>
              <a:t>比好多少呢？</a:t>
            </a:r>
            <a:endParaRPr lang="en-US" dirty="0"/>
          </a:p>
        </p:txBody>
      </p:sp>
      <p:sp>
        <p:nvSpPr>
          <p:cNvPr id="4" name="Slide Number Placeholder 3"/>
          <p:cNvSpPr>
            <a:spLocks noGrp="1"/>
          </p:cNvSpPr>
          <p:nvPr>
            <p:ph type="sldNum" sz="quarter" idx="5"/>
          </p:nvPr>
        </p:nvSpPr>
        <p:spPr/>
        <p:txBody>
          <a:bodyPr/>
          <a:lstStyle/>
          <a:p>
            <a:fld id="{681C1BFC-AEF3-2540-9C51-F751E1379555}" type="slidenum">
              <a:rPr lang="en-US" smtClean="0"/>
              <a:t>28</a:t>
            </a:fld>
            <a:endParaRPr lang="en-US"/>
          </a:p>
        </p:txBody>
      </p:sp>
    </p:spTree>
    <p:extLst>
      <p:ext uri="{BB962C8B-B14F-4D97-AF65-F5344CB8AC3E}">
        <p14:creationId xmlns:p14="http://schemas.microsoft.com/office/powerpoint/2010/main" val="8155378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1C1BFC-AEF3-2540-9C51-F751E1379555}" type="slidenum">
              <a:rPr lang="en-US" smtClean="0"/>
              <a:t>29</a:t>
            </a:fld>
            <a:endParaRPr lang="en-US"/>
          </a:p>
        </p:txBody>
      </p:sp>
    </p:spTree>
    <p:extLst>
      <p:ext uri="{BB962C8B-B14F-4D97-AF65-F5344CB8AC3E}">
        <p14:creationId xmlns:p14="http://schemas.microsoft.com/office/powerpoint/2010/main" val="1855038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Let’s take a look at how the state-of-the-art training for a LSTM layer  is conducted</a:t>
            </a:r>
          </a:p>
          <a:p>
            <a:pPr marL="171450" indent="-171450">
              <a:buFont typeface="Arial" panose="020B0604020202020204" pitchFamily="34" charset="0"/>
              <a:buChar char="•"/>
            </a:pPr>
            <a:r>
              <a:rPr lang="en-US" dirty="0"/>
              <a:t>The LSTM layer should first perform forward execution, which takes the input and generate the output</a:t>
            </a:r>
          </a:p>
          <a:p>
            <a:pPr marL="171450" indent="-171450">
              <a:buFont typeface="Arial" panose="020B0604020202020204" pitchFamily="34" charset="0"/>
              <a:buChar char="•"/>
            </a:pPr>
            <a:r>
              <a:rPr lang="en-US" dirty="0"/>
              <a:t>Different from CNN, it also need the historical output as another input to pass the context information back</a:t>
            </a:r>
          </a:p>
          <a:p>
            <a:pPr marL="171450" indent="-171450">
              <a:buFont typeface="Arial" panose="020B0604020202020204" pitchFamily="34" charset="0"/>
              <a:buChar char="•"/>
            </a:pPr>
            <a:r>
              <a:rPr lang="en-US" dirty="0"/>
              <a:t>Generally, the LSTM FW layer processing can be unrolled into a sequence of the cell processing, w/ each cell takes partial input and context to produce partial output</a:t>
            </a:r>
          </a:p>
          <a:p>
            <a:pPr marL="171450" indent="-171450">
              <a:buFont typeface="Arial" panose="020B0604020202020204" pitchFamily="34" charset="0"/>
              <a:buChar char="•"/>
            </a:pPr>
            <a:r>
              <a:rPr lang="en-US" dirty="0"/>
              <a:t>The cell computation is like this. And these computation can be grouped into two execution kernels: one is the matrix multiplication (GEMM), and the other is the element-wise operations.</a:t>
            </a:r>
          </a:p>
          <a:p>
            <a:pPr marL="171450" indent="-171450">
              <a:buFont typeface="Arial" panose="020B0604020202020204" pitchFamily="34" charset="0"/>
              <a:buChar char="•"/>
            </a:pPr>
            <a:r>
              <a:rPr lang="en-US" dirty="0"/>
              <a:t>On the other hand, the LSTM backpropagation processing can also be unrolled and it takes the exactly reversed computation direction</a:t>
            </a:r>
          </a:p>
          <a:p>
            <a:pPr marL="171450" indent="-171450">
              <a:buFont typeface="Arial" panose="020B0604020202020204" pitchFamily="34" charset="0"/>
              <a:buChar char="•"/>
            </a:pPr>
            <a:r>
              <a:rPr lang="en-US" dirty="0"/>
              <a:t>The computation of a BP cell can also be grouped into a </a:t>
            </a:r>
            <a:r>
              <a:rPr lang="en-US" dirty="0" err="1"/>
              <a:t>gemm</a:t>
            </a:r>
            <a:r>
              <a:rPr lang="en-US" dirty="0"/>
              <a:t> kernel and an element-wise kernel. </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Comment: (1) you need to mark forward and backpropagation in the slides or it becomes confusing. </a:t>
            </a:r>
          </a:p>
        </p:txBody>
      </p:sp>
      <p:sp>
        <p:nvSpPr>
          <p:cNvPr id="4" name="Slide Number Placeholder 3"/>
          <p:cNvSpPr>
            <a:spLocks noGrp="1"/>
          </p:cNvSpPr>
          <p:nvPr>
            <p:ph type="sldNum" sz="quarter" idx="5"/>
          </p:nvPr>
        </p:nvSpPr>
        <p:spPr/>
        <p:txBody>
          <a:bodyPr/>
          <a:lstStyle/>
          <a:p>
            <a:fld id="{681C1BFC-AEF3-2540-9C51-F751E1379555}" type="slidenum">
              <a:rPr lang="en-US" smtClean="0"/>
              <a:t>3</a:t>
            </a:fld>
            <a:endParaRPr lang="en-US"/>
          </a:p>
        </p:txBody>
      </p:sp>
    </p:spTree>
    <p:extLst>
      <p:ext uri="{BB962C8B-B14F-4D97-AF65-F5344CB8AC3E}">
        <p14:creationId xmlns:p14="http://schemas.microsoft.com/office/powerpoint/2010/main" val="1860630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When LSTM (models?) is large, what will happen for the training performance and energy? </a:t>
            </a:r>
          </a:p>
          <a:p>
            <a:pPr marL="171450" indent="-171450">
              <a:buFont typeface="Arial" panose="020B0604020202020204" pitchFamily="34" charset="0"/>
              <a:buChar char="•"/>
            </a:pPr>
            <a:r>
              <a:rPr lang="en-US" dirty="0"/>
              <a:t>Typically , there are three ways to enlarge the LSTM, increasing the weight size by tuning the hidden size config, or add more layers, or send in longer input sequence to increase the unrolled cell number</a:t>
            </a:r>
          </a:p>
          <a:p>
            <a:pPr marL="171450" indent="-171450">
              <a:buFont typeface="Arial" panose="020B0604020202020204" pitchFamily="34" charset="0"/>
              <a:buChar char="•"/>
            </a:pPr>
            <a:r>
              <a:rPr lang="en-US" dirty="0"/>
              <a:t>We used the state-of-the-art GPU architectures to conduct the characterization. From these figure, when LSTM is large, the performance and energy efficiency will decrease</a:t>
            </a:r>
          </a:p>
          <a:p>
            <a:pPr marL="171450" indent="-171450">
              <a:buFont typeface="Arial" panose="020B0604020202020204" pitchFamily="34" charset="0"/>
              <a:buChar char="•"/>
            </a:pPr>
            <a:r>
              <a:rPr lang="en-US" dirty="0"/>
              <a:t>Also when LSTM is large, training becomes more and more difficult to be performed by a single GPU</a:t>
            </a:r>
          </a:p>
          <a:p>
            <a:pPr marL="171450" indent="-171450">
              <a:buFont typeface="Arial" panose="020B0604020202020204" pitchFamily="34" charset="0"/>
              <a:buChar char="•"/>
            </a:pPr>
            <a:r>
              <a:rPr lang="en-US" dirty="0"/>
              <a:t>With the </a:t>
            </a:r>
            <a:r>
              <a:rPr lang="en-US" b="1" dirty="0">
                <a:solidFill>
                  <a:srgbClr val="FF0000"/>
                </a:solidFill>
              </a:rPr>
              <a:t>ever increase LSTM training (ever-increasing LSTM training workload?)</a:t>
            </a:r>
            <a:r>
              <a:rPr lang="en-US" dirty="0"/>
              <a:t>, NN machine will eventually become very inefficient.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Comment: (1) LSTM is large or LSTM models become large?</a:t>
            </a:r>
          </a:p>
          <a:p>
            <a:pPr marL="0" indent="0">
              <a:buFont typeface="Arial" panose="020B0604020202020204" pitchFamily="34" charset="0"/>
              <a:buNone/>
            </a:pPr>
            <a:r>
              <a:rPr lang="zh-CN" altLang="en-US" dirty="0"/>
              <a:t>我觉得呢你要解释一下这几个图</a:t>
            </a:r>
            <a:r>
              <a:rPr lang="en-US" altLang="zh-CN" dirty="0"/>
              <a:t>run </a:t>
            </a:r>
            <a:r>
              <a:rPr lang="zh-CN" altLang="en-US" dirty="0"/>
              <a:t>再什么</a:t>
            </a:r>
            <a:r>
              <a:rPr lang="en-US" altLang="zh-CN" dirty="0"/>
              <a:t>hardware </a:t>
            </a:r>
            <a:r>
              <a:rPr lang="zh-CN" altLang="en-US" dirty="0"/>
              <a:t>上， 然后你在</a:t>
            </a:r>
            <a:r>
              <a:rPr lang="en-US" altLang="zh-CN" dirty="0"/>
              <a:t>test </a:t>
            </a:r>
            <a:r>
              <a:rPr lang="zh-CN" altLang="en-US" dirty="0"/>
              <a:t>什么 （</a:t>
            </a:r>
            <a:r>
              <a:rPr lang="en-US" altLang="zh-CN" dirty="0" err="1"/>
              <a:t>tflops</a:t>
            </a:r>
            <a:r>
              <a:rPr lang="en-US" altLang="zh-CN" dirty="0"/>
              <a:t> and energy efficiency), </a:t>
            </a:r>
            <a:r>
              <a:rPr lang="zh-CN" altLang="en-US" dirty="0"/>
              <a:t>然后解释完图纸后 （</a:t>
            </a:r>
            <a:r>
              <a:rPr lang="en-US" altLang="zh-CN" dirty="0"/>
              <a:t>observations), </a:t>
            </a:r>
            <a:r>
              <a:rPr lang="zh-CN" altLang="en-US" dirty="0"/>
              <a:t>然后说</a:t>
            </a:r>
            <a:r>
              <a:rPr lang="en-US" altLang="zh-CN" dirty="0" err="1"/>
              <a:t>conlusion</a:t>
            </a:r>
            <a:r>
              <a:rPr lang="en-US" altLang="zh-CN" dirty="0"/>
              <a:t>: we have observed that performance and energy efficiency significantly decreases when increasing the model size… </a:t>
            </a:r>
            <a:r>
              <a:rPr lang="zh-CN" altLang="en-US" dirty="0"/>
              <a:t>有人可能会问 为啥我们不用</a:t>
            </a:r>
            <a:r>
              <a:rPr lang="en-US" altLang="zh-CN" dirty="0"/>
              <a:t>cluster training </a:t>
            </a:r>
            <a:r>
              <a:rPr lang="zh-CN" altLang="en-US" dirty="0"/>
              <a:t>这个？ 你可以</a:t>
            </a:r>
            <a:r>
              <a:rPr lang="en-US" altLang="zh-CN" dirty="0"/>
              <a:t>then argue on-device training , etc.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Superficial observation. High-level observation. </a:t>
            </a:r>
            <a:r>
              <a:rPr lang="en-US" dirty="0" err="1"/>
              <a:t>Dosent</a:t>
            </a:r>
            <a:r>
              <a:rPr lang="en-US" dirty="0"/>
              <a:t> scale with the increasing </a:t>
            </a:r>
          </a:p>
        </p:txBody>
      </p:sp>
      <p:sp>
        <p:nvSpPr>
          <p:cNvPr id="4" name="Slide Number Placeholder 3"/>
          <p:cNvSpPr>
            <a:spLocks noGrp="1"/>
          </p:cNvSpPr>
          <p:nvPr>
            <p:ph type="sldNum" sz="quarter" idx="5"/>
          </p:nvPr>
        </p:nvSpPr>
        <p:spPr/>
        <p:txBody>
          <a:bodyPr/>
          <a:lstStyle/>
          <a:p>
            <a:fld id="{681C1BFC-AEF3-2540-9C51-F751E1379555}" type="slidenum">
              <a:rPr lang="en-US" smtClean="0"/>
              <a:t>4</a:t>
            </a:fld>
            <a:endParaRPr lang="en-US"/>
          </a:p>
        </p:txBody>
      </p:sp>
    </p:spTree>
    <p:extLst>
      <p:ext uri="{BB962C8B-B14F-4D97-AF65-F5344CB8AC3E}">
        <p14:creationId xmlns:p14="http://schemas.microsoft.com/office/powerpoint/2010/main" val="414143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figure out why large LSTM training is so inefficient, we first perform detailed characterization on LSTM execution. </a:t>
            </a:r>
          </a:p>
          <a:p>
            <a:pPr marL="171450" indent="-171450">
              <a:buFont typeface="Arial" panose="020B0604020202020204" pitchFamily="34" charset="0"/>
              <a:buChar char="•"/>
            </a:pPr>
            <a:r>
              <a:rPr lang="en-US" dirty="0"/>
              <a:t>We discover that the element wise computation produces a large amount of the intermediate variables. When only performing inference, you don’t have to care about these. </a:t>
            </a:r>
          </a:p>
          <a:p>
            <a:pPr marL="171450" indent="-171450">
              <a:buFont typeface="Arial" panose="020B0604020202020204" pitchFamily="34" charset="0"/>
              <a:buChar char="•"/>
            </a:pPr>
            <a:r>
              <a:rPr lang="en-US" dirty="0"/>
              <a:t>But when it comes to training, these intermediate variables will need to be stored and loaded back for </a:t>
            </a:r>
            <a:r>
              <a:rPr lang="en-US" dirty="0" err="1"/>
              <a:t>recomputation</a:t>
            </a:r>
            <a:r>
              <a:rPr lang="en-US" dirty="0"/>
              <a:t> during backpropagation. Note that unlike the </a:t>
            </a:r>
            <a:r>
              <a:rPr lang="en-US" dirty="0" err="1"/>
              <a:t>recomputation</a:t>
            </a:r>
            <a:r>
              <a:rPr lang="en-US" dirty="0"/>
              <a:t> strategies presented in the previous works on CNNs and transformers, these intermediate variables cannot be easily recomputed by only storing </a:t>
            </a:r>
            <a:r>
              <a:rPr lang="en-US" dirty="0" err="1"/>
              <a:t>xxxx</a:t>
            </a:r>
            <a:r>
              <a:rPr lang="en-US" dirty="0"/>
              <a:t> (use the sentence in the paper to discuss why they cant use Echo like strategy to store and recompute. This is quite important. Don’t have to be long but need to be said here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Comment: in addition to parameter and activation? What is parameter here? Hyper parameters? Parameters and activation xx? Feels like the English is not complete. </a:t>
            </a:r>
          </a:p>
          <a:p>
            <a:pPr marL="171450" indent="-171450">
              <a:buFont typeface="Arial" panose="020B0604020202020204" pitchFamily="34" charset="0"/>
              <a:buChar char="•"/>
            </a:pPr>
            <a:r>
              <a:rPr lang="en-US" dirty="0"/>
              <a:t>Here is an opportunity for you to explain why previous works cant easily address this intermediate variable problem. </a:t>
            </a:r>
          </a:p>
        </p:txBody>
      </p:sp>
      <p:sp>
        <p:nvSpPr>
          <p:cNvPr id="4" name="Slide Number Placeholder 3"/>
          <p:cNvSpPr>
            <a:spLocks noGrp="1"/>
          </p:cNvSpPr>
          <p:nvPr>
            <p:ph type="sldNum" sz="quarter" idx="5"/>
          </p:nvPr>
        </p:nvSpPr>
        <p:spPr/>
        <p:txBody>
          <a:bodyPr/>
          <a:lstStyle/>
          <a:p>
            <a:fld id="{681C1BFC-AEF3-2540-9C51-F751E1379555}" type="slidenum">
              <a:rPr lang="en-US" smtClean="0"/>
              <a:t>5</a:t>
            </a:fld>
            <a:endParaRPr lang="en-US"/>
          </a:p>
        </p:txBody>
      </p:sp>
    </p:spTree>
    <p:extLst>
      <p:ext uri="{BB962C8B-B14F-4D97-AF65-F5344CB8AC3E}">
        <p14:creationId xmlns:p14="http://schemas.microsoft.com/office/powerpoint/2010/main" val="32067578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quantify the impact of intermediate variables, we evaluate both the data movements and memory footprint breakdown for different LSTM models. </a:t>
            </a:r>
          </a:p>
          <a:p>
            <a:pPr marL="0" indent="0">
              <a:buFont typeface="Arial" panose="020B0604020202020204" pitchFamily="34" charset="0"/>
              <a:buNone/>
            </a:pPr>
            <a:endParaRPr lang="en-US" dirty="0"/>
          </a:p>
          <a:p>
            <a:pPr marL="0" indent="0">
              <a:buFont typeface="Arial" panose="020B0604020202020204" pitchFamily="34" charset="0"/>
              <a:buNone/>
            </a:pPr>
            <a:r>
              <a:rPr lang="en-US" b="1" dirty="0"/>
              <a:t>We make two key observations</a:t>
            </a:r>
            <a:r>
              <a:rPr lang="en-US" dirty="0"/>
              <a:t>: (1) much more significant data movement caused by intermediate variables than both parameter and activations;</a:t>
            </a:r>
          </a:p>
          <a:p>
            <a:pPr marL="0" indent="0">
              <a:buFont typeface="Arial" panose="020B0604020202020204" pitchFamily="34" charset="0"/>
              <a:buNone/>
            </a:pPr>
            <a:r>
              <a:rPr lang="en-US" dirty="0"/>
              <a:t>                                                      and (2) intermediate variables occupy the major proportion of the total memory footprint. </a:t>
            </a:r>
            <a:r>
              <a:rPr lang="en-US" dirty="0" err="1"/>
              <a:t>xxxx</a:t>
            </a: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81C1BFC-AEF3-2540-9C51-F751E1379555}" type="slidenum">
              <a:rPr lang="en-US" smtClean="0"/>
              <a:t>6</a:t>
            </a:fld>
            <a:endParaRPr lang="en-US"/>
          </a:p>
        </p:txBody>
      </p:sp>
    </p:spTree>
    <p:extLst>
      <p:ext uri="{BB962C8B-B14F-4D97-AF65-F5344CB8AC3E}">
        <p14:creationId xmlns:p14="http://schemas.microsoft.com/office/powerpoint/2010/main" val="3981325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zh-CN" altLang="en-US" dirty="0"/>
              <a:t>我总体的感觉是这里其实不用这么说。 因为你后面要解释。 但如果你这么说感觉就</a:t>
            </a:r>
            <a:r>
              <a:rPr lang="en-US" altLang="zh-CN" dirty="0"/>
              <a:t>very trivial. </a:t>
            </a:r>
            <a:r>
              <a:rPr lang="zh-CN" altLang="en-US" dirty="0"/>
              <a:t>不是很</a:t>
            </a:r>
            <a:r>
              <a:rPr lang="en-US" altLang="zh-CN" dirty="0"/>
              <a:t>impressive. </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zh-CN" altLang="en-US" dirty="0"/>
              <a:t>有一种说法就是你可以这里讲</a:t>
            </a:r>
            <a:r>
              <a:rPr lang="en-US" altLang="zh-CN" dirty="0"/>
              <a:t>based on our two major observations that xxx and xx, we are able to redesign xxx to xxx so that a more efficient large LSTM training can be enabled. We have designed xxx based execution reordering and leverages xxx to amplify the sparsity in xx stage for effective compression.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For BP layer length reduction, another way to reduce LSTM model size, we leverage an important finding that xxx to design a BP layer length reduction scheme. We will introduce these details in a little bit. </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zh-CN" altLang="en-US" dirty="0"/>
              <a:t>这样说让大家觉得有兴趣听下去， 还会觉得这个</a:t>
            </a:r>
            <a:r>
              <a:rPr lang="en-US" altLang="zh-CN" dirty="0"/>
              <a:t>work </a:t>
            </a:r>
            <a:r>
              <a:rPr lang="zh-CN" altLang="en-US" dirty="0"/>
              <a:t>很又</a:t>
            </a:r>
            <a:r>
              <a:rPr lang="en-US" altLang="zh-CN" dirty="0"/>
              <a:t>depth. </a:t>
            </a:r>
            <a:r>
              <a:rPr lang="zh-CN" altLang="en-US" dirty="0"/>
              <a:t>就不是上来就说我们</a:t>
            </a:r>
            <a:r>
              <a:rPr lang="en-US" altLang="zh-CN" dirty="0"/>
              <a:t>reorder, spars compression. </a:t>
            </a:r>
            <a:r>
              <a:rPr lang="zh-CN" altLang="en-US" dirty="0"/>
              <a:t>基本</a:t>
            </a:r>
            <a:r>
              <a:rPr lang="en-US" altLang="zh-CN" dirty="0"/>
              <a:t>work </a:t>
            </a:r>
            <a:r>
              <a:rPr lang="zh-CN" altLang="en-US" dirty="0"/>
              <a:t>都是这样就显示不出来你的特点。 </a:t>
            </a:r>
            <a:endParaRPr lang="en-US" altLang="zh-CN"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To address the above issues, we first propose the software level optimizations</a:t>
            </a:r>
          </a:p>
          <a:p>
            <a:pPr marL="171450" indent="-171450">
              <a:buFont typeface="Arial" panose="020B0604020202020204" pitchFamily="34" charset="0"/>
              <a:buChar char="•"/>
            </a:pPr>
            <a:r>
              <a:rPr lang="en-US" dirty="0"/>
              <a:t>We have cell level reduction for intermediate variables, </a:t>
            </a:r>
          </a:p>
          <a:p>
            <a:pPr marL="171450" indent="-171450">
              <a:buFont typeface="Arial" panose="020B0604020202020204" pitchFamily="34" charset="0"/>
              <a:buChar char="•"/>
            </a:pPr>
            <a:r>
              <a:rPr lang="en-US" dirty="0"/>
              <a:t>Basically, we reorder the LSTM training execution at cell level </a:t>
            </a:r>
          </a:p>
          <a:p>
            <a:pPr marL="171450" indent="-171450">
              <a:buFont typeface="Arial" panose="020B0604020202020204" pitchFamily="34" charset="0"/>
              <a:buChar char="•"/>
            </a:pPr>
            <a:r>
              <a:rPr lang="en-US" dirty="0"/>
              <a:t>Then the data between the FW and BP cells become sparse</a:t>
            </a:r>
          </a:p>
          <a:p>
            <a:pPr marL="171450" indent="-171450">
              <a:buFont typeface="Arial" panose="020B0604020202020204" pitchFamily="34" charset="0"/>
              <a:buChar char="•"/>
            </a:pPr>
            <a:r>
              <a:rPr lang="en-US" dirty="0"/>
              <a:t>So we can prune the sparse data afterwards to reduce the intermediate variables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We also have BP layer length reduction, </a:t>
            </a:r>
          </a:p>
          <a:p>
            <a:pPr marL="171450" indent="-171450">
              <a:buFont typeface="Arial" panose="020B0604020202020204" pitchFamily="34" charset="0"/>
              <a:buChar char="•"/>
            </a:pPr>
            <a:r>
              <a:rPr lang="en-US" dirty="0"/>
              <a:t>We find some BP cells have insignificant impact on the weight update, </a:t>
            </a:r>
          </a:p>
          <a:p>
            <a:pPr marL="171450" indent="-171450">
              <a:buFont typeface="Arial" panose="020B0604020202020204" pitchFamily="34" charset="0"/>
              <a:buChar char="•"/>
            </a:pPr>
            <a:r>
              <a:rPr lang="en-US" dirty="0"/>
              <a:t>so we propose to identify those cell </a:t>
            </a:r>
          </a:p>
          <a:p>
            <a:pPr marL="171450" indent="-171450">
              <a:buFont typeface="Arial" panose="020B0604020202020204" pitchFamily="34" charset="0"/>
              <a:buChar char="•"/>
            </a:pPr>
            <a:r>
              <a:rPr lang="en-US" dirty="0"/>
              <a:t>And skip those cells to reduce the data movements towards them</a:t>
            </a:r>
          </a:p>
        </p:txBody>
      </p:sp>
      <p:sp>
        <p:nvSpPr>
          <p:cNvPr id="4" name="Slide Number Placeholder 3"/>
          <p:cNvSpPr>
            <a:spLocks noGrp="1"/>
          </p:cNvSpPr>
          <p:nvPr>
            <p:ph type="sldNum" sz="quarter" idx="5"/>
          </p:nvPr>
        </p:nvSpPr>
        <p:spPr/>
        <p:txBody>
          <a:bodyPr/>
          <a:lstStyle/>
          <a:p>
            <a:fld id="{681C1BFC-AEF3-2540-9C51-F751E1379555}" type="slidenum">
              <a:rPr lang="en-US" smtClean="0"/>
              <a:t>7</a:t>
            </a:fld>
            <a:endParaRPr lang="en-US"/>
          </a:p>
        </p:txBody>
      </p:sp>
    </p:spTree>
    <p:extLst>
      <p:ext uri="{BB962C8B-B14F-4D97-AF65-F5344CB8AC3E}">
        <p14:creationId xmlns:p14="http://schemas.microsoft.com/office/powerpoint/2010/main" val="41147008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zh-CN" altLang="en-US" dirty="0"/>
              <a:t>这个地方现在太一般了。 需要讲的时候</a:t>
            </a:r>
            <a:r>
              <a:rPr lang="en-US" altLang="zh-CN" dirty="0"/>
              <a:t>throw out some key words. </a:t>
            </a:r>
            <a:r>
              <a:rPr lang="zh-CN" altLang="en-US" dirty="0"/>
              <a:t>如果你这个地方就想很好的聊</a:t>
            </a:r>
            <a:r>
              <a:rPr lang="en-US" altLang="zh-CN" dirty="0"/>
              <a:t>omni-PE, </a:t>
            </a:r>
            <a:r>
              <a:rPr lang="zh-CN" altLang="en-US" dirty="0"/>
              <a:t>那你就强调</a:t>
            </a:r>
            <a:r>
              <a:rPr lang="en-US" altLang="zh-CN" dirty="0"/>
              <a:t>omni-pe. </a:t>
            </a:r>
            <a:r>
              <a:rPr lang="zh-CN" altLang="en-US" dirty="0"/>
              <a:t>要让大家想听下去。 </a:t>
            </a:r>
            <a:endParaRPr lang="en-US" altLang="zh-CN"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To form a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We also design an accelerator for LSTM training,</a:t>
            </a:r>
          </a:p>
          <a:p>
            <a:pPr marL="171450" indent="-171450">
              <a:buFont typeface="Arial" panose="020B0604020202020204" pitchFamily="34" charset="0"/>
              <a:buChar char="•"/>
            </a:pPr>
            <a:r>
              <a:rPr lang="en-US" dirty="0"/>
              <a:t>It supports our software optimization</a:t>
            </a:r>
          </a:p>
          <a:p>
            <a:pPr marL="171450" indent="-171450">
              <a:buFont typeface="Arial" panose="020B0604020202020204" pitchFamily="34" charset="0"/>
              <a:buChar char="•"/>
            </a:pPr>
            <a:r>
              <a:rPr lang="en-US" dirty="0"/>
              <a:t>It also includes the omni-PE design to achieve high area efficiency</a:t>
            </a:r>
          </a:p>
          <a:p>
            <a:pPr marL="171450" indent="-171450">
              <a:buFont typeface="Arial" panose="020B0604020202020204" pitchFamily="34" charset="0"/>
              <a:buChar char="•"/>
            </a:pPr>
            <a:r>
              <a:rPr lang="en-US" dirty="0"/>
              <a:t>Finally It contains the intelligent computation resource scheduling</a:t>
            </a:r>
          </a:p>
        </p:txBody>
      </p:sp>
      <p:sp>
        <p:nvSpPr>
          <p:cNvPr id="4" name="Slide Number Placeholder 3"/>
          <p:cNvSpPr>
            <a:spLocks noGrp="1"/>
          </p:cNvSpPr>
          <p:nvPr>
            <p:ph type="sldNum" sz="quarter" idx="5"/>
          </p:nvPr>
        </p:nvSpPr>
        <p:spPr/>
        <p:txBody>
          <a:bodyPr/>
          <a:lstStyle/>
          <a:p>
            <a:fld id="{681C1BFC-AEF3-2540-9C51-F751E1379555}" type="slidenum">
              <a:rPr lang="en-US" smtClean="0"/>
              <a:t>8</a:t>
            </a:fld>
            <a:endParaRPr lang="en-US"/>
          </a:p>
        </p:txBody>
      </p:sp>
    </p:spTree>
    <p:extLst>
      <p:ext uri="{BB962C8B-B14F-4D97-AF65-F5344CB8AC3E}">
        <p14:creationId xmlns:p14="http://schemas.microsoft.com/office/powerpoint/2010/main" val="122304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outline of our talk. Next, I am going to discuss our software- and then hardware design strategies and optimizations; following that, I will demonstrate the key evaluation results and then conclude my talk.  </a:t>
            </a:r>
          </a:p>
          <a:p>
            <a:endParaRPr lang="en-US" dirty="0"/>
          </a:p>
          <a:p>
            <a:endParaRPr lang="en-US" dirty="0"/>
          </a:p>
        </p:txBody>
      </p:sp>
      <p:sp>
        <p:nvSpPr>
          <p:cNvPr id="4" name="Slide Number Placeholder 3"/>
          <p:cNvSpPr>
            <a:spLocks noGrp="1"/>
          </p:cNvSpPr>
          <p:nvPr>
            <p:ph type="sldNum" sz="quarter" idx="5"/>
          </p:nvPr>
        </p:nvSpPr>
        <p:spPr/>
        <p:txBody>
          <a:bodyPr/>
          <a:lstStyle/>
          <a:p>
            <a:fld id="{681C1BFC-AEF3-2540-9C51-F751E1379555}" type="slidenum">
              <a:rPr lang="en-US" smtClean="0"/>
              <a:t>9</a:t>
            </a:fld>
            <a:endParaRPr lang="en-US"/>
          </a:p>
        </p:txBody>
      </p:sp>
    </p:spTree>
    <p:extLst>
      <p:ext uri="{BB962C8B-B14F-4D97-AF65-F5344CB8AC3E}">
        <p14:creationId xmlns:p14="http://schemas.microsoft.com/office/powerpoint/2010/main" val="14483827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stretch>
            <a:fillRect/>
          </a:stretch>
        </p:blipFill>
        <p:spPr>
          <a:xfrm>
            <a:off x="757244" y="5157720"/>
            <a:ext cx="2133044" cy="186267"/>
          </a:xfrm>
          <a:prstGeom prst="rect">
            <a:avLst/>
          </a:prstGeom>
        </p:spPr>
      </p:pic>
      <p:sp>
        <p:nvSpPr>
          <p:cNvPr id="2" name="Title 1"/>
          <p:cNvSpPr>
            <a:spLocks noGrp="1"/>
          </p:cNvSpPr>
          <p:nvPr>
            <p:ph type="title" hasCustomPrompt="1"/>
          </p:nvPr>
        </p:nvSpPr>
        <p:spPr>
          <a:xfrm>
            <a:off x="613674" y="1449112"/>
            <a:ext cx="9293979" cy="3522341"/>
          </a:xfrm>
          <a:prstGeom prst="rect">
            <a:avLst/>
          </a:prstGeom>
        </p:spPr>
        <p:txBody>
          <a:bodyPr anchor="b"/>
          <a:lstStyle>
            <a:lvl1pPr algn="l">
              <a:defRPr sz="6665" b="1" i="0">
                <a:latin typeface="Encode Sans Normal Black" charset="0"/>
                <a:ea typeface="Encode Sans Normal Black" charset="0"/>
                <a:cs typeface="Encode Sans Normal Black" charset="0"/>
              </a:defRPr>
            </a:lvl1pPr>
          </a:lstStyle>
          <a:p>
            <a:pPr lvl="0"/>
            <a:r>
              <a:rPr lang="en-US" dirty="0"/>
              <a:t>TITLE HERE</a:t>
            </a:r>
            <a:br>
              <a:rPr lang="en-US" dirty="0"/>
            </a:br>
            <a:r>
              <a:rPr lang="en-US" dirty="0"/>
              <a:t>ENCODE NORMAL</a:t>
            </a:r>
            <a:br>
              <a:rPr lang="en-US" dirty="0"/>
            </a:br>
            <a:r>
              <a:rPr lang="en-US" dirty="0"/>
              <a:t>BLACK, 50 PT. </a:t>
            </a:r>
          </a:p>
        </p:txBody>
      </p:sp>
    </p:spTree>
    <p:extLst>
      <p:ext uri="{BB962C8B-B14F-4D97-AF65-F5344CB8AC3E}">
        <p14:creationId xmlns:p14="http://schemas.microsoft.com/office/powerpoint/2010/main" val="4249797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eader + Subheader + Content">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stretch>
            <a:fillRect/>
          </a:stretch>
        </p:blipFill>
        <p:spPr>
          <a:xfrm>
            <a:off x="740316" y="1819205"/>
            <a:ext cx="1471325" cy="128481"/>
          </a:xfrm>
          <a:prstGeom prst="rect">
            <a:avLst/>
          </a:prstGeom>
        </p:spPr>
      </p:pic>
      <p:pic>
        <p:nvPicPr>
          <p:cNvPr id="12" name="Picture 11"/>
          <p:cNvPicPr>
            <a:picLocks noChangeAspect="1"/>
          </p:cNvPicPr>
          <p:nvPr userDrawn="1"/>
        </p:nvPicPr>
        <p:blipFill>
          <a:blip r:embed="rId3"/>
          <a:stretch>
            <a:fillRect/>
          </a:stretch>
        </p:blipFill>
        <p:spPr>
          <a:xfrm>
            <a:off x="731851" y="1300339"/>
            <a:ext cx="1471325" cy="128483"/>
          </a:xfrm>
          <a:prstGeom prst="rect">
            <a:avLst/>
          </a:prstGeom>
        </p:spPr>
      </p:pic>
      <p:sp>
        <p:nvSpPr>
          <p:cNvPr id="24" name="Text Placeholder 9"/>
          <p:cNvSpPr>
            <a:spLocks noGrp="1"/>
          </p:cNvSpPr>
          <p:nvPr>
            <p:ph type="body" sz="quarter" idx="11" hasCustomPrompt="1"/>
          </p:nvPr>
        </p:nvSpPr>
        <p:spPr>
          <a:xfrm>
            <a:off x="597075" y="3093653"/>
            <a:ext cx="10926639" cy="3002348"/>
          </a:xfrm>
          <a:prstGeom prst="rect">
            <a:avLst/>
          </a:prstGeom>
        </p:spPr>
        <p:txBody>
          <a:bodyPr/>
          <a:lstStyle>
            <a:lvl1pPr marL="457086" indent="-457086">
              <a:buFont typeface="Lucida Grande"/>
              <a:buChar char="&gt;"/>
              <a:defRPr sz="3199" b="1" i="0" baseline="0">
                <a:solidFill>
                  <a:schemeClr val="tx2"/>
                </a:solidFill>
                <a:latin typeface="Open Sans" charset="0"/>
                <a:ea typeface="Open Sans" charset="0"/>
                <a:cs typeface="Open Sans" charset="0"/>
              </a:defRPr>
            </a:lvl1pPr>
            <a:lvl2pPr>
              <a:defRPr sz="2666" b="1" i="0" baseline="0">
                <a:solidFill>
                  <a:schemeClr val="tx2"/>
                </a:solidFill>
                <a:latin typeface="Open Sans" charset="0"/>
                <a:ea typeface="Open Sans" charset="0"/>
                <a:cs typeface="Open Sans" charset="0"/>
              </a:defRPr>
            </a:lvl2pPr>
            <a:lvl3pPr marL="1523619" indent="-304724">
              <a:buSzPct val="100000"/>
              <a:buFont typeface="Lucida Grande"/>
              <a:buChar char="&gt;"/>
              <a:defRPr sz="2399" b="1" i="0" baseline="0">
                <a:solidFill>
                  <a:schemeClr val="tx2"/>
                </a:solidFill>
                <a:latin typeface="Open Sans" charset="0"/>
                <a:ea typeface="Open Sans" charset="0"/>
                <a:cs typeface="Open Sans" charset="0"/>
              </a:defRPr>
            </a:lvl3pPr>
            <a:lvl4pPr>
              <a:defRPr sz="2133" b="1" i="0" baseline="0">
                <a:solidFill>
                  <a:schemeClr val="tx2"/>
                </a:solidFill>
                <a:latin typeface="Open Sans" charset="0"/>
                <a:ea typeface="Open Sans" charset="0"/>
                <a:cs typeface="Open Sans" charset="0"/>
              </a:defRPr>
            </a:lvl4pPr>
            <a:lvl5pPr marL="2742514" indent="-304724">
              <a:buFont typeface="Lucida Grande"/>
              <a:buChar char="&gt;"/>
              <a:defRPr sz="1866" b="1" i="0" baseline="0">
                <a:solidFill>
                  <a:schemeClr val="tx2"/>
                </a:solidFill>
                <a:latin typeface="Open Sans" charset="0"/>
                <a:ea typeface="Open Sans" charset="0"/>
                <a:cs typeface="Open Sans" charset="0"/>
              </a:defRPr>
            </a:lvl5pPr>
          </a:lstStyle>
          <a:p>
            <a:pPr lvl="0"/>
            <a:r>
              <a:rPr lang="en-US" dirty="0"/>
              <a:t>Content here (Open Sans Bold, 24 pt.)</a:t>
            </a:r>
          </a:p>
          <a:p>
            <a:pPr lvl="1"/>
            <a:r>
              <a:rPr lang="en-US" dirty="0"/>
              <a:t>Second level (Open Sans Bold, 20)</a:t>
            </a:r>
          </a:p>
          <a:p>
            <a:pPr lvl="2"/>
            <a:r>
              <a:rPr lang="en-US" dirty="0"/>
              <a:t>Third level (Open Sans Bold, 18)</a:t>
            </a:r>
          </a:p>
          <a:p>
            <a:pPr lvl="3"/>
            <a:r>
              <a:rPr lang="en-US" dirty="0"/>
              <a:t>Fourth level (Open Sans Bold, 16)</a:t>
            </a:r>
          </a:p>
          <a:p>
            <a:pPr lvl="4"/>
            <a:r>
              <a:rPr lang="en-US" dirty="0"/>
              <a:t>Fifth level (Open Sans Bold, 14)</a:t>
            </a:r>
          </a:p>
        </p:txBody>
      </p:sp>
      <p:sp>
        <p:nvSpPr>
          <p:cNvPr id="25" name="Text Placeholder 5"/>
          <p:cNvSpPr>
            <a:spLocks noGrp="1"/>
          </p:cNvSpPr>
          <p:nvPr>
            <p:ph type="body" sz="quarter" idx="12" hasCustomPrompt="1"/>
          </p:nvPr>
        </p:nvSpPr>
        <p:spPr>
          <a:xfrm>
            <a:off x="613673" y="2307557"/>
            <a:ext cx="10910041" cy="548228"/>
          </a:xfrm>
          <a:prstGeom prst="rect">
            <a:avLst/>
          </a:prstGeom>
        </p:spPr>
        <p:txBody>
          <a:bodyPr>
            <a:noAutofit/>
          </a:bodyPr>
          <a:lstStyle>
            <a:lvl1pPr marL="0" indent="0">
              <a:lnSpc>
                <a:spcPct val="90000"/>
              </a:lnSpc>
              <a:buNone/>
              <a:defRPr sz="3199" b="0" i="0" baseline="0">
                <a:solidFill>
                  <a:schemeClr val="tx2"/>
                </a:solidFill>
                <a:latin typeface="Uni Sans" charset="0"/>
                <a:ea typeface="Uni Sans" charset="0"/>
                <a:cs typeface="Uni Sans" charset="0"/>
              </a:defRPr>
            </a:lvl1pPr>
            <a:lvl2pPr marL="609448" indent="0">
              <a:buNone/>
              <a:defRPr b="0" i="0">
                <a:solidFill>
                  <a:srgbClr val="E8D3A2"/>
                </a:solidFill>
                <a:latin typeface="Encode Sans Normal Black"/>
                <a:cs typeface="Encode Sans Normal Black"/>
              </a:defRPr>
            </a:lvl2pPr>
            <a:lvl3pPr marL="1218895" indent="0">
              <a:buNone/>
              <a:defRPr b="0" i="0">
                <a:solidFill>
                  <a:srgbClr val="E8D3A2"/>
                </a:solidFill>
                <a:latin typeface="Encode Sans Normal Black"/>
                <a:cs typeface="Encode Sans Normal Black"/>
              </a:defRPr>
            </a:lvl3pPr>
            <a:lvl4pPr marL="1828343" indent="0">
              <a:buNone/>
              <a:defRPr b="0" i="0">
                <a:solidFill>
                  <a:srgbClr val="E8D3A2"/>
                </a:solidFill>
                <a:latin typeface="Encode Sans Normal Black"/>
                <a:cs typeface="Encode Sans Normal Black"/>
              </a:defRPr>
            </a:lvl4pPr>
            <a:lvl5pPr marL="2437790" indent="0">
              <a:buNone/>
              <a:defRPr b="0" i="0">
                <a:solidFill>
                  <a:srgbClr val="E8D3A2"/>
                </a:solidFill>
                <a:latin typeface="Encode Sans Normal Black"/>
                <a:cs typeface="Encode Sans Normal Black"/>
              </a:defRPr>
            </a:lvl5pPr>
          </a:lstStyle>
          <a:p>
            <a:pPr lvl="0"/>
            <a:r>
              <a:rPr lang="en-US" dirty="0"/>
              <a:t>SUB-HEADER HERE (UNI SANS REGULAR, 24 PT.)</a:t>
            </a:r>
          </a:p>
        </p:txBody>
      </p:sp>
      <p:sp>
        <p:nvSpPr>
          <p:cNvPr id="2" name="Title 1"/>
          <p:cNvSpPr>
            <a:spLocks noGrp="1"/>
          </p:cNvSpPr>
          <p:nvPr>
            <p:ph type="title" hasCustomPrompt="1"/>
          </p:nvPr>
        </p:nvSpPr>
        <p:spPr>
          <a:xfrm>
            <a:off x="613673" y="503145"/>
            <a:ext cx="10910041" cy="704555"/>
          </a:xfrm>
          <a:prstGeom prst="rect">
            <a:avLst/>
          </a:prstGeom>
        </p:spPr>
        <p:txBody>
          <a:bodyPr anchor="b"/>
          <a:lstStyle>
            <a:lvl1pPr algn="l">
              <a:defRPr sz="3200" b="1" i="0">
                <a:latin typeface="Encode Sans Normal Black" charset="0"/>
                <a:ea typeface="Encode Sans Normal Black" charset="0"/>
                <a:cs typeface="Encode Sans Normal Black" charset="0"/>
              </a:defRPr>
            </a:lvl1pPr>
          </a:lstStyle>
          <a:p>
            <a:pPr lvl="0"/>
            <a:r>
              <a:rPr lang="en-US" dirty="0"/>
              <a:t>HEADER HERE </a:t>
            </a:r>
            <a:br>
              <a:rPr lang="en-US" dirty="0"/>
            </a:br>
            <a:r>
              <a:rPr lang="en-US" dirty="0"/>
              <a:t>(ENCODE NORMAL BLACK, 30 PT.)</a:t>
            </a:r>
          </a:p>
        </p:txBody>
      </p:sp>
    </p:spTree>
    <p:extLst>
      <p:ext uri="{BB962C8B-B14F-4D97-AF65-F5344CB8AC3E}">
        <p14:creationId xmlns:p14="http://schemas.microsoft.com/office/powerpoint/2010/main" val="307287265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4">
            <a:extLst>
              <a:ext uri="{28A0092B-C50C-407E-A947-70E740481C1C}">
                <a14:useLocalDpi xmlns:a14="http://schemas.microsoft.com/office/drawing/2010/main" val="0"/>
              </a:ext>
            </a:extLst>
          </a:blip>
          <a:srcRect l="8136" t="38360" r="13252" b="30129"/>
          <a:stretch/>
        </p:blipFill>
        <p:spPr>
          <a:xfrm>
            <a:off x="0" y="0"/>
            <a:ext cx="12188825" cy="326067"/>
          </a:xfrm>
          <a:prstGeom prst="rect">
            <a:avLst/>
          </a:prstGeom>
        </p:spPr>
      </p:pic>
    </p:spTree>
    <p:extLst>
      <p:ext uri="{BB962C8B-B14F-4D97-AF65-F5344CB8AC3E}">
        <p14:creationId xmlns:p14="http://schemas.microsoft.com/office/powerpoint/2010/main" val="3219868176"/>
      </p:ext>
    </p:extLst>
  </p:cSld>
  <p:clrMap bg1="lt1" tx1="dk1" bg2="lt2" tx2="dk2" accent1="accent1" accent2="accent2" accent3="accent3" accent4="accent4" accent5="accent5" accent6="accent6" hlink="hlink" folHlink="folHlink"/>
  <p:sldLayoutIdLst>
    <p:sldLayoutId id="2147483734" r:id="rId1"/>
    <p:sldLayoutId id="2147483663" r:id="rId2"/>
  </p:sldLayoutIdLst>
  <p:txStyles>
    <p:titleStyle>
      <a:lvl1pPr algn="ctr" defTabSz="609448" rtl="0" eaLnBrk="1" latinLnBrk="0" hangingPunct="1">
        <a:spcBef>
          <a:spcPct val="0"/>
        </a:spcBef>
        <a:buNone/>
        <a:defRPr sz="5865" kern="1200">
          <a:solidFill>
            <a:schemeClr val="tx1"/>
          </a:solidFill>
          <a:latin typeface="+mj-lt"/>
          <a:ea typeface="+mj-ea"/>
          <a:cs typeface="+mj-cs"/>
        </a:defRPr>
      </a:lvl1pPr>
    </p:titleStyle>
    <p:bodyStyle>
      <a:lvl1pPr marL="457086" indent="-457086" algn="l" defTabSz="609448" rtl="0" eaLnBrk="1" latinLnBrk="0" hangingPunct="1">
        <a:spcBef>
          <a:spcPct val="20000"/>
        </a:spcBef>
        <a:buFont typeface="Arial"/>
        <a:buChar char="•"/>
        <a:defRPr sz="4266" kern="1200">
          <a:solidFill>
            <a:schemeClr val="tx1"/>
          </a:solidFill>
          <a:latin typeface="+mn-lt"/>
          <a:ea typeface="+mn-ea"/>
          <a:cs typeface="+mn-cs"/>
        </a:defRPr>
      </a:lvl1pPr>
      <a:lvl2pPr marL="990352" indent="-380905" algn="l" defTabSz="609448" rtl="0" eaLnBrk="1" latinLnBrk="0" hangingPunct="1">
        <a:spcBef>
          <a:spcPct val="20000"/>
        </a:spcBef>
        <a:buFont typeface="Arial"/>
        <a:buChar char="–"/>
        <a:defRPr sz="3732" kern="1200">
          <a:solidFill>
            <a:schemeClr val="tx1"/>
          </a:solidFill>
          <a:latin typeface="+mn-lt"/>
          <a:ea typeface="+mn-ea"/>
          <a:cs typeface="+mn-cs"/>
        </a:defRPr>
      </a:lvl2pPr>
      <a:lvl3pPr marL="1523619" indent="-304724" algn="l" defTabSz="609448" rtl="0" eaLnBrk="1" latinLnBrk="0" hangingPunct="1">
        <a:spcBef>
          <a:spcPct val="20000"/>
        </a:spcBef>
        <a:buFont typeface="Arial"/>
        <a:buChar char="•"/>
        <a:defRPr sz="3199" kern="1200">
          <a:solidFill>
            <a:schemeClr val="tx1"/>
          </a:solidFill>
          <a:latin typeface="+mn-lt"/>
          <a:ea typeface="+mn-ea"/>
          <a:cs typeface="+mn-cs"/>
        </a:defRPr>
      </a:lvl3pPr>
      <a:lvl4pPr marL="2133067" indent="-304724" algn="l" defTabSz="609448" rtl="0" eaLnBrk="1" latinLnBrk="0" hangingPunct="1">
        <a:spcBef>
          <a:spcPct val="20000"/>
        </a:spcBef>
        <a:buFont typeface="Arial"/>
        <a:buChar char="–"/>
        <a:defRPr sz="2666" kern="1200">
          <a:solidFill>
            <a:schemeClr val="tx1"/>
          </a:solidFill>
          <a:latin typeface="+mn-lt"/>
          <a:ea typeface="+mn-ea"/>
          <a:cs typeface="+mn-cs"/>
        </a:defRPr>
      </a:lvl4pPr>
      <a:lvl5pPr marL="2742514" indent="-304724" algn="l" defTabSz="609448" rtl="0" eaLnBrk="1" latinLnBrk="0" hangingPunct="1">
        <a:spcBef>
          <a:spcPct val="20000"/>
        </a:spcBef>
        <a:buFont typeface="Arial"/>
        <a:buChar char="»"/>
        <a:defRPr sz="2666" kern="1200">
          <a:solidFill>
            <a:schemeClr val="tx1"/>
          </a:solidFill>
          <a:latin typeface="+mn-lt"/>
          <a:ea typeface="+mn-ea"/>
          <a:cs typeface="+mn-cs"/>
        </a:defRPr>
      </a:lvl5pPr>
      <a:lvl6pPr marL="3351962" indent="-304724" algn="l" defTabSz="609448" rtl="0" eaLnBrk="1" latinLnBrk="0" hangingPunct="1">
        <a:spcBef>
          <a:spcPct val="20000"/>
        </a:spcBef>
        <a:buFont typeface="Arial"/>
        <a:buChar char="•"/>
        <a:defRPr sz="2666" kern="1200">
          <a:solidFill>
            <a:schemeClr val="tx1"/>
          </a:solidFill>
          <a:latin typeface="+mn-lt"/>
          <a:ea typeface="+mn-ea"/>
          <a:cs typeface="+mn-cs"/>
        </a:defRPr>
      </a:lvl6pPr>
      <a:lvl7pPr marL="3961409" indent="-304724" algn="l" defTabSz="609448" rtl="0" eaLnBrk="1" latinLnBrk="0" hangingPunct="1">
        <a:spcBef>
          <a:spcPct val="20000"/>
        </a:spcBef>
        <a:buFont typeface="Arial"/>
        <a:buChar char="•"/>
        <a:defRPr sz="2666" kern="1200">
          <a:solidFill>
            <a:schemeClr val="tx1"/>
          </a:solidFill>
          <a:latin typeface="+mn-lt"/>
          <a:ea typeface="+mn-ea"/>
          <a:cs typeface="+mn-cs"/>
        </a:defRPr>
      </a:lvl7pPr>
      <a:lvl8pPr marL="4570857" indent="-304724" algn="l" defTabSz="609448" rtl="0" eaLnBrk="1" latinLnBrk="0" hangingPunct="1">
        <a:spcBef>
          <a:spcPct val="20000"/>
        </a:spcBef>
        <a:buFont typeface="Arial"/>
        <a:buChar char="•"/>
        <a:defRPr sz="2666" kern="1200">
          <a:solidFill>
            <a:schemeClr val="tx1"/>
          </a:solidFill>
          <a:latin typeface="+mn-lt"/>
          <a:ea typeface="+mn-ea"/>
          <a:cs typeface="+mn-cs"/>
        </a:defRPr>
      </a:lvl8pPr>
      <a:lvl9pPr marL="5180305" indent="-304724" algn="l" defTabSz="609448" rtl="0" eaLnBrk="1" latinLnBrk="0" hangingPunct="1">
        <a:spcBef>
          <a:spcPct val="20000"/>
        </a:spcBef>
        <a:buFont typeface="Arial"/>
        <a:buChar char="•"/>
        <a:defRPr sz="2666" kern="1200">
          <a:solidFill>
            <a:schemeClr val="tx1"/>
          </a:solidFill>
          <a:latin typeface="+mn-lt"/>
          <a:ea typeface="+mn-ea"/>
          <a:cs typeface="+mn-cs"/>
        </a:defRPr>
      </a:lvl9pPr>
    </p:bodyStyle>
    <p:otherStyle>
      <a:defPPr>
        <a:defRPr lang="en-US"/>
      </a:defPPr>
      <a:lvl1pPr marL="0" algn="l" defTabSz="609448" rtl="0" eaLnBrk="1" latinLnBrk="0" hangingPunct="1">
        <a:defRPr sz="2399" kern="1200">
          <a:solidFill>
            <a:schemeClr val="tx1"/>
          </a:solidFill>
          <a:latin typeface="+mn-lt"/>
          <a:ea typeface="+mn-ea"/>
          <a:cs typeface="+mn-cs"/>
        </a:defRPr>
      </a:lvl1pPr>
      <a:lvl2pPr marL="609448" algn="l" defTabSz="609448" rtl="0" eaLnBrk="1" latinLnBrk="0" hangingPunct="1">
        <a:defRPr sz="2399" kern="1200">
          <a:solidFill>
            <a:schemeClr val="tx1"/>
          </a:solidFill>
          <a:latin typeface="+mn-lt"/>
          <a:ea typeface="+mn-ea"/>
          <a:cs typeface="+mn-cs"/>
        </a:defRPr>
      </a:lvl2pPr>
      <a:lvl3pPr marL="1218895" algn="l" defTabSz="609448" rtl="0" eaLnBrk="1" latinLnBrk="0" hangingPunct="1">
        <a:defRPr sz="2399" kern="1200">
          <a:solidFill>
            <a:schemeClr val="tx1"/>
          </a:solidFill>
          <a:latin typeface="+mn-lt"/>
          <a:ea typeface="+mn-ea"/>
          <a:cs typeface="+mn-cs"/>
        </a:defRPr>
      </a:lvl3pPr>
      <a:lvl4pPr marL="1828343" algn="l" defTabSz="609448" rtl="0" eaLnBrk="1" latinLnBrk="0" hangingPunct="1">
        <a:defRPr sz="2399" kern="1200">
          <a:solidFill>
            <a:schemeClr val="tx1"/>
          </a:solidFill>
          <a:latin typeface="+mn-lt"/>
          <a:ea typeface="+mn-ea"/>
          <a:cs typeface="+mn-cs"/>
        </a:defRPr>
      </a:lvl4pPr>
      <a:lvl5pPr marL="2437790" algn="l" defTabSz="609448" rtl="0" eaLnBrk="1" latinLnBrk="0" hangingPunct="1">
        <a:defRPr sz="2399" kern="1200">
          <a:solidFill>
            <a:schemeClr val="tx1"/>
          </a:solidFill>
          <a:latin typeface="+mn-lt"/>
          <a:ea typeface="+mn-ea"/>
          <a:cs typeface="+mn-cs"/>
        </a:defRPr>
      </a:lvl5pPr>
      <a:lvl6pPr marL="3047238" algn="l" defTabSz="609448" rtl="0" eaLnBrk="1" latinLnBrk="0" hangingPunct="1">
        <a:defRPr sz="2399" kern="1200">
          <a:solidFill>
            <a:schemeClr val="tx1"/>
          </a:solidFill>
          <a:latin typeface="+mn-lt"/>
          <a:ea typeface="+mn-ea"/>
          <a:cs typeface="+mn-cs"/>
        </a:defRPr>
      </a:lvl6pPr>
      <a:lvl7pPr marL="3656686" algn="l" defTabSz="609448" rtl="0" eaLnBrk="1" latinLnBrk="0" hangingPunct="1">
        <a:defRPr sz="2399" kern="1200">
          <a:solidFill>
            <a:schemeClr val="tx1"/>
          </a:solidFill>
          <a:latin typeface="+mn-lt"/>
          <a:ea typeface="+mn-ea"/>
          <a:cs typeface="+mn-cs"/>
        </a:defRPr>
      </a:lvl7pPr>
      <a:lvl8pPr marL="4266133" algn="l" defTabSz="609448" rtl="0" eaLnBrk="1" latinLnBrk="0" hangingPunct="1">
        <a:defRPr sz="2399" kern="1200">
          <a:solidFill>
            <a:schemeClr val="tx1"/>
          </a:solidFill>
          <a:latin typeface="+mn-lt"/>
          <a:ea typeface="+mn-ea"/>
          <a:cs typeface="+mn-cs"/>
        </a:defRPr>
      </a:lvl8pPr>
      <a:lvl9pPr marL="4875581" algn="l" defTabSz="609448"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2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0.e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chart" Target="../charts/chart10.xml"/><Relationship Id="rId4" Type="http://schemas.openxmlformats.org/officeDocument/2006/relationships/chart" Target="../charts/chart9.xml"/></Relationships>
</file>

<file path=ppt/slides/_rels/slide26.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31.jpeg"/><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chart" Target="../charts/chart3.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chart" Target="../charts/chart5.xml"/></Relationships>
</file>

<file path=ppt/slides/_rels/slide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4656" y="1251582"/>
            <a:ext cx="11446087" cy="1809067"/>
          </a:xfrm>
        </p:spPr>
        <p:txBody>
          <a:bodyPr/>
          <a:lstStyle/>
          <a:p>
            <a:pPr algn="ctr"/>
            <a:r>
              <a:rPr lang="el-GR" sz="3200" b="0" dirty="0"/>
              <a:t>η-</a:t>
            </a:r>
            <a:r>
              <a:rPr lang="en-US" sz="3200" b="0" dirty="0"/>
              <a:t>LSTM: Co-Designing Highly-Efficient Large LSTM Training via Exploiting Memory-Saving and Architectural Design Opportunities</a:t>
            </a:r>
            <a:endParaRPr lang="en-US" sz="2000" dirty="0"/>
          </a:p>
        </p:txBody>
      </p:sp>
      <p:sp>
        <p:nvSpPr>
          <p:cNvPr id="6" name="TextBox 5">
            <a:extLst>
              <a:ext uri="{FF2B5EF4-FFF2-40B4-BE49-F238E27FC236}">
                <a16:creationId xmlns:a16="http://schemas.microsoft.com/office/drawing/2014/main" id="{84E67CFA-650D-0841-8BA4-13974A5EB0F8}"/>
              </a:ext>
            </a:extLst>
          </p:cNvPr>
          <p:cNvSpPr txBox="1"/>
          <p:nvPr/>
        </p:nvSpPr>
        <p:spPr>
          <a:xfrm>
            <a:off x="484656" y="4046328"/>
            <a:ext cx="11688906" cy="400110"/>
          </a:xfrm>
          <a:prstGeom prst="rect">
            <a:avLst/>
          </a:prstGeom>
          <a:noFill/>
        </p:spPr>
        <p:txBody>
          <a:bodyPr wrap="none" rtlCol="0">
            <a:spAutoFit/>
          </a:bodyPr>
          <a:lstStyle/>
          <a:p>
            <a:r>
              <a:rPr lang="en-US" sz="2000" b="1" dirty="0"/>
              <a:t>Xingyao Zhang</a:t>
            </a:r>
            <a:r>
              <a:rPr lang="en-US" sz="2000" b="1" baseline="30000" dirty="0"/>
              <a:t>1,2</a:t>
            </a:r>
            <a:r>
              <a:rPr lang="en-US" sz="2000" dirty="0"/>
              <a:t>, </a:t>
            </a:r>
            <a:r>
              <a:rPr lang="en-US" sz="2000" dirty="0" err="1"/>
              <a:t>Haojun</a:t>
            </a:r>
            <a:r>
              <a:rPr lang="en-US" sz="2000" dirty="0"/>
              <a:t> Xia</a:t>
            </a:r>
            <a:r>
              <a:rPr lang="en-US" sz="2000" baseline="30000" dirty="0"/>
              <a:t>3</a:t>
            </a:r>
            <a:r>
              <a:rPr lang="en-US" sz="2000" dirty="0"/>
              <a:t>, </a:t>
            </a:r>
            <a:r>
              <a:rPr lang="en-US" sz="2000" dirty="0" err="1"/>
              <a:t>Donglin</a:t>
            </a:r>
            <a:r>
              <a:rPr lang="en-US" sz="2000" dirty="0"/>
              <a:t> Zhuang</a:t>
            </a:r>
            <a:r>
              <a:rPr lang="en-US" sz="2000" baseline="30000" dirty="0"/>
              <a:t>3</a:t>
            </a:r>
            <a:r>
              <a:rPr lang="en-US" sz="2000" dirty="0"/>
              <a:t>, Hao Sun</a:t>
            </a:r>
            <a:r>
              <a:rPr lang="en-US" sz="2000" baseline="30000" dirty="0"/>
              <a:t>3</a:t>
            </a:r>
            <a:r>
              <a:rPr lang="en-US" sz="2000" dirty="0"/>
              <a:t>, Xin Fu</a:t>
            </a:r>
            <a:r>
              <a:rPr lang="en-US" sz="2000" baseline="30000" dirty="0"/>
              <a:t>1</a:t>
            </a:r>
            <a:r>
              <a:rPr lang="en-US" sz="2000" dirty="0"/>
              <a:t>, Michael Taylor</a:t>
            </a:r>
            <a:r>
              <a:rPr lang="en-US" sz="2000" baseline="30000" dirty="0"/>
              <a:t>2</a:t>
            </a:r>
            <a:r>
              <a:rPr lang="en-US" sz="2000" dirty="0"/>
              <a:t>, and Shuaiwen Leon Song</a:t>
            </a:r>
            <a:r>
              <a:rPr lang="en-US" sz="2000" baseline="30000" dirty="0"/>
              <a:t>3</a:t>
            </a:r>
          </a:p>
        </p:txBody>
      </p:sp>
      <p:grpSp>
        <p:nvGrpSpPr>
          <p:cNvPr id="4" name="Group 3">
            <a:extLst>
              <a:ext uri="{FF2B5EF4-FFF2-40B4-BE49-F238E27FC236}">
                <a16:creationId xmlns:a16="http://schemas.microsoft.com/office/drawing/2014/main" id="{A4238102-9D02-A740-862E-3165D247781D}"/>
              </a:ext>
            </a:extLst>
          </p:cNvPr>
          <p:cNvGrpSpPr/>
          <p:nvPr/>
        </p:nvGrpSpPr>
        <p:grpSpPr>
          <a:xfrm>
            <a:off x="918407" y="4671332"/>
            <a:ext cx="10490033" cy="338554"/>
            <a:chOff x="918407" y="4331365"/>
            <a:chExt cx="10490033" cy="338554"/>
          </a:xfrm>
        </p:grpSpPr>
        <p:sp>
          <p:nvSpPr>
            <p:cNvPr id="3" name="TextBox 2">
              <a:extLst>
                <a:ext uri="{FF2B5EF4-FFF2-40B4-BE49-F238E27FC236}">
                  <a16:creationId xmlns:a16="http://schemas.microsoft.com/office/drawing/2014/main" id="{0AD7AAD9-265D-D54C-8EE2-88297E824DF2}"/>
                </a:ext>
              </a:extLst>
            </p:cNvPr>
            <p:cNvSpPr txBox="1"/>
            <p:nvPr/>
          </p:nvSpPr>
          <p:spPr>
            <a:xfrm>
              <a:off x="918407" y="4331365"/>
              <a:ext cx="3240374" cy="338554"/>
            </a:xfrm>
            <a:prstGeom prst="rect">
              <a:avLst/>
            </a:prstGeom>
            <a:noFill/>
          </p:spPr>
          <p:txBody>
            <a:bodyPr wrap="none" rtlCol="0">
              <a:spAutoFit/>
            </a:bodyPr>
            <a:lstStyle/>
            <a:p>
              <a:r>
                <a:rPr lang="en-US" sz="1600" dirty="0"/>
                <a:t>1. ECOMS Lab, University of Houston</a:t>
              </a:r>
            </a:p>
          </p:txBody>
        </p:sp>
        <p:sp>
          <p:nvSpPr>
            <p:cNvPr id="11" name="TextBox 10">
              <a:extLst>
                <a:ext uri="{FF2B5EF4-FFF2-40B4-BE49-F238E27FC236}">
                  <a16:creationId xmlns:a16="http://schemas.microsoft.com/office/drawing/2014/main" id="{3F06E5D0-4AEB-B240-A42A-81816DECABAE}"/>
                </a:ext>
              </a:extLst>
            </p:cNvPr>
            <p:cNvSpPr txBox="1"/>
            <p:nvPr/>
          </p:nvSpPr>
          <p:spPr>
            <a:xfrm>
              <a:off x="4158781" y="4331365"/>
              <a:ext cx="4427302" cy="338554"/>
            </a:xfrm>
            <a:prstGeom prst="rect">
              <a:avLst/>
            </a:prstGeom>
            <a:noFill/>
          </p:spPr>
          <p:txBody>
            <a:bodyPr wrap="none" rtlCol="0">
              <a:spAutoFit/>
            </a:bodyPr>
            <a:lstStyle/>
            <a:p>
              <a:r>
                <a:rPr lang="en-US" sz="1600" dirty="0"/>
                <a:t>2. Bespoke Silicon Group, University of Washington</a:t>
              </a:r>
            </a:p>
          </p:txBody>
        </p:sp>
        <p:sp>
          <p:nvSpPr>
            <p:cNvPr id="12" name="TextBox 11">
              <a:extLst>
                <a:ext uri="{FF2B5EF4-FFF2-40B4-BE49-F238E27FC236}">
                  <a16:creationId xmlns:a16="http://schemas.microsoft.com/office/drawing/2014/main" id="{C32B249A-B617-0148-B714-DFAC2455D9DD}"/>
                </a:ext>
              </a:extLst>
            </p:cNvPr>
            <p:cNvSpPr txBox="1"/>
            <p:nvPr/>
          </p:nvSpPr>
          <p:spPr>
            <a:xfrm>
              <a:off x="8590104" y="4331365"/>
              <a:ext cx="2818336" cy="338554"/>
            </a:xfrm>
            <a:prstGeom prst="rect">
              <a:avLst/>
            </a:prstGeom>
            <a:noFill/>
          </p:spPr>
          <p:txBody>
            <a:bodyPr wrap="none" rtlCol="0">
              <a:spAutoFit/>
            </a:bodyPr>
            <a:lstStyle/>
            <a:p>
              <a:r>
                <a:rPr lang="en-US" sz="1600" dirty="0"/>
                <a:t>3. FSA Lab, University of Sydney</a:t>
              </a:r>
            </a:p>
          </p:txBody>
        </p:sp>
      </p:grpSp>
      <p:sp>
        <p:nvSpPr>
          <p:cNvPr id="8" name="Rectangle 7">
            <a:extLst>
              <a:ext uri="{FF2B5EF4-FFF2-40B4-BE49-F238E27FC236}">
                <a16:creationId xmlns:a16="http://schemas.microsoft.com/office/drawing/2014/main" id="{0FF6043B-D7D6-6D48-BA77-72D501803002}"/>
              </a:ext>
            </a:extLst>
          </p:cNvPr>
          <p:cNvSpPr/>
          <p:nvPr/>
        </p:nvSpPr>
        <p:spPr>
          <a:xfrm>
            <a:off x="3047999" y="5172177"/>
            <a:ext cx="6092825" cy="338554"/>
          </a:xfrm>
          <a:prstGeom prst="rect">
            <a:avLst/>
          </a:prstGeom>
        </p:spPr>
        <p:txBody>
          <a:bodyPr>
            <a:spAutoFit/>
          </a:bodyPr>
          <a:lstStyle/>
          <a:p>
            <a:pPr algn="ctr"/>
            <a:r>
              <a:rPr lang="en-US" sz="1600" b="1" dirty="0">
                <a:latin typeface="Calibri" panose="020F0502020204030204" pitchFamily="34" charset="0"/>
              </a:rPr>
              <a:t>(xingyaoz@cs.washington.edu)</a:t>
            </a:r>
            <a:endParaRPr lang="en-US" sz="1600" dirty="0"/>
          </a:p>
        </p:txBody>
      </p:sp>
      <p:grpSp>
        <p:nvGrpSpPr>
          <p:cNvPr id="14" name="Group 13">
            <a:extLst>
              <a:ext uri="{FF2B5EF4-FFF2-40B4-BE49-F238E27FC236}">
                <a16:creationId xmlns:a16="http://schemas.microsoft.com/office/drawing/2014/main" id="{54E93F23-B1F7-A743-A7B2-D121E60FB498}"/>
              </a:ext>
            </a:extLst>
          </p:cNvPr>
          <p:cNvGrpSpPr/>
          <p:nvPr/>
        </p:nvGrpSpPr>
        <p:grpSpPr>
          <a:xfrm>
            <a:off x="685870" y="5924828"/>
            <a:ext cx="2445378" cy="592760"/>
            <a:chOff x="394107" y="6154079"/>
            <a:chExt cx="2414955" cy="585385"/>
          </a:xfrm>
        </p:grpSpPr>
        <p:pic>
          <p:nvPicPr>
            <p:cNvPr id="15" name="Picture 14">
              <a:extLst>
                <a:ext uri="{FF2B5EF4-FFF2-40B4-BE49-F238E27FC236}">
                  <a16:creationId xmlns:a16="http://schemas.microsoft.com/office/drawing/2014/main" id="{CD83E0C0-4E09-7B4B-BC4F-94840E30F7FE}"/>
                </a:ext>
              </a:extLst>
            </p:cNvPr>
            <p:cNvPicPr>
              <a:picLocks noChangeAspect="1"/>
            </p:cNvPicPr>
            <p:nvPr/>
          </p:nvPicPr>
          <p:blipFill>
            <a:blip r:embed="rId3"/>
            <a:stretch>
              <a:fillRect/>
            </a:stretch>
          </p:blipFill>
          <p:spPr>
            <a:xfrm>
              <a:off x="1013354" y="6155870"/>
              <a:ext cx="1795708" cy="583593"/>
            </a:xfrm>
            <a:prstGeom prst="rect">
              <a:avLst/>
            </a:prstGeom>
          </p:spPr>
        </p:pic>
        <p:pic>
          <p:nvPicPr>
            <p:cNvPr id="16" name="Picture 15">
              <a:extLst>
                <a:ext uri="{FF2B5EF4-FFF2-40B4-BE49-F238E27FC236}">
                  <a16:creationId xmlns:a16="http://schemas.microsoft.com/office/drawing/2014/main" id="{9F3A6EE1-4194-1E41-B5FD-44C03EDB897D}"/>
                </a:ext>
              </a:extLst>
            </p:cNvPr>
            <p:cNvPicPr>
              <a:picLocks noChangeAspect="1"/>
            </p:cNvPicPr>
            <p:nvPr/>
          </p:nvPicPr>
          <p:blipFill>
            <a:blip r:embed="rId4"/>
            <a:stretch>
              <a:fillRect/>
            </a:stretch>
          </p:blipFill>
          <p:spPr>
            <a:xfrm>
              <a:off x="394107" y="6154079"/>
              <a:ext cx="619247" cy="585385"/>
            </a:xfrm>
            <a:prstGeom prst="rect">
              <a:avLst/>
            </a:prstGeom>
          </p:spPr>
        </p:pic>
      </p:grpSp>
      <p:grpSp>
        <p:nvGrpSpPr>
          <p:cNvPr id="17" name="Group 16">
            <a:extLst>
              <a:ext uri="{FF2B5EF4-FFF2-40B4-BE49-F238E27FC236}">
                <a16:creationId xmlns:a16="http://schemas.microsoft.com/office/drawing/2014/main" id="{B6186C61-FD29-E64D-B8DA-346F28415130}"/>
              </a:ext>
            </a:extLst>
          </p:cNvPr>
          <p:cNvGrpSpPr/>
          <p:nvPr/>
        </p:nvGrpSpPr>
        <p:grpSpPr>
          <a:xfrm>
            <a:off x="4523083" y="5845924"/>
            <a:ext cx="3142655" cy="781092"/>
            <a:chOff x="3810000" y="5976888"/>
            <a:chExt cx="3142655" cy="781092"/>
          </a:xfrm>
        </p:grpSpPr>
        <p:pic>
          <p:nvPicPr>
            <p:cNvPr id="1030" name="Picture 6" descr="logo">
              <a:extLst>
                <a:ext uri="{FF2B5EF4-FFF2-40B4-BE49-F238E27FC236}">
                  <a16:creationId xmlns:a16="http://schemas.microsoft.com/office/drawing/2014/main" id="{50D8CE7B-6D3D-5E4D-9DA9-E41D3974F4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40352" y="6059281"/>
              <a:ext cx="2312303" cy="58578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University of Washington - Wikipedia">
              <a:extLst>
                <a:ext uri="{FF2B5EF4-FFF2-40B4-BE49-F238E27FC236}">
                  <a16:creationId xmlns:a16="http://schemas.microsoft.com/office/drawing/2014/main" id="{7E2C504D-FBE1-5046-86B5-B424BA11ABE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00" y="5976888"/>
              <a:ext cx="781092" cy="781092"/>
            </a:xfrm>
            <a:prstGeom prst="rect">
              <a:avLst/>
            </a:prstGeom>
            <a:noFill/>
            <a:extLst>
              <a:ext uri="{909E8E84-426E-40DD-AFC4-6F175D3DCCD1}">
                <a14:hiddenFill xmlns:a14="http://schemas.microsoft.com/office/drawing/2010/main">
                  <a:solidFill>
                    <a:srgbClr val="FFFFFF"/>
                  </a:solidFill>
                </a14:hiddenFill>
              </a:ext>
            </a:extLst>
          </p:spPr>
        </p:pic>
      </p:grpSp>
      <p:pic>
        <p:nvPicPr>
          <p:cNvPr id="22" name="Picture 21" descr="Image result for sydney university icon">
            <a:extLst>
              <a:ext uri="{FF2B5EF4-FFF2-40B4-BE49-F238E27FC236}">
                <a16:creationId xmlns:a16="http://schemas.microsoft.com/office/drawing/2014/main" id="{CAA72CF1-B510-2A44-A6CD-9180844CC20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l="7231" t="15595" r="6330" b="15850"/>
          <a:stretch>
            <a:fillRect/>
          </a:stretch>
        </p:blipFill>
        <p:spPr bwMode="auto">
          <a:xfrm>
            <a:off x="9345315" y="5796038"/>
            <a:ext cx="2157640" cy="743446"/>
          </a:xfrm>
          <a:custGeom>
            <a:avLst/>
            <a:gdLst>
              <a:gd name="connsiteX0" fmla="*/ 0 w 2160270"/>
              <a:gd name="connsiteY0" fmla="*/ 0 h 744353"/>
              <a:gd name="connsiteX1" fmla="*/ 2160270 w 2160270"/>
              <a:gd name="connsiteY1" fmla="*/ 0 h 744353"/>
              <a:gd name="connsiteX2" fmla="*/ 2160270 w 2160270"/>
              <a:gd name="connsiteY2" fmla="*/ 744353 h 744353"/>
              <a:gd name="connsiteX3" fmla="*/ 0 w 2160270"/>
              <a:gd name="connsiteY3" fmla="*/ 744353 h 744353"/>
            </a:gdLst>
            <a:ahLst/>
            <a:cxnLst>
              <a:cxn ang="0">
                <a:pos x="connsiteX0" y="connsiteY0"/>
              </a:cxn>
              <a:cxn ang="0">
                <a:pos x="connsiteX1" y="connsiteY1"/>
              </a:cxn>
              <a:cxn ang="0">
                <a:pos x="connsiteX2" y="connsiteY2"/>
              </a:cxn>
              <a:cxn ang="0">
                <a:pos x="connsiteX3" y="connsiteY3"/>
              </a:cxn>
            </a:cxnLst>
            <a:rect l="l" t="t" r="r" b="b"/>
            <a:pathLst>
              <a:path w="2160270" h="744353">
                <a:moveTo>
                  <a:pt x="0" y="0"/>
                </a:moveTo>
                <a:lnTo>
                  <a:pt x="2160270" y="0"/>
                </a:lnTo>
                <a:lnTo>
                  <a:pt x="2160270" y="744353"/>
                </a:lnTo>
                <a:lnTo>
                  <a:pt x="0" y="74435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8487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7DB6C9-67E9-0B46-8544-B484ABC10509}"/>
              </a:ext>
            </a:extLst>
          </p:cNvPr>
          <p:cNvSpPr>
            <a:spLocks noGrp="1"/>
          </p:cNvSpPr>
          <p:nvPr>
            <p:ph type="title"/>
          </p:nvPr>
        </p:nvSpPr>
        <p:spPr/>
        <p:txBody>
          <a:bodyPr/>
          <a:lstStyle/>
          <a:p>
            <a:r>
              <a:rPr lang="en-US" dirty="0"/>
              <a:t>Key Observation I </a:t>
            </a:r>
          </a:p>
        </p:txBody>
      </p:sp>
      <p:sp>
        <p:nvSpPr>
          <p:cNvPr id="5" name="Rectangle 4">
            <a:extLst>
              <a:ext uri="{FF2B5EF4-FFF2-40B4-BE49-F238E27FC236}">
                <a16:creationId xmlns:a16="http://schemas.microsoft.com/office/drawing/2014/main" id="{B49ACC28-B302-1A4F-A2C7-C1F8D4A2999F}"/>
              </a:ext>
            </a:extLst>
          </p:cNvPr>
          <p:cNvSpPr/>
          <p:nvPr/>
        </p:nvSpPr>
        <p:spPr>
          <a:xfrm>
            <a:off x="1045029" y="2174966"/>
            <a:ext cx="1254034" cy="1005840"/>
          </a:xfrm>
          <a:prstGeom prst="rect">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FW-GEMM</a:t>
            </a:r>
          </a:p>
        </p:txBody>
      </p:sp>
      <p:sp>
        <p:nvSpPr>
          <p:cNvPr id="6" name="Rectangle 5">
            <a:extLst>
              <a:ext uri="{FF2B5EF4-FFF2-40B4-BE49-F238E27FC236}">
                <a16:creationId xmlns:a16="http://schemas.microsoft.com/office/drawing/2014/main" id="{9E7DF756-4532-2849-8C35-69DBD6BFC25F}"/>
              </a:ext>
            </a:extLst>
          </p:cNvPr>
          <p:cNvSpPr/>
          <p:nvPr/>
        </p:nvSpPr>
        <p:spPr>
          <a:xfrm>
            <a:off x="2612572" y="2174966"/>
            <a:ext cx="1254034" cy="100584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FW-EW</a:t>
            </a:r>
          </a:p>
        </p:txBody>
      </p:sp>
      <p:sp>
        <p:nvSpPr>
          <p:cNvPr id="7" name="Rectangle 6">
            <a:extLst>
              <a:ext uri="{FF2B5EF4-FFF2-40B4-BE49-F238E27FC236}">
                <a16:creationId xmlns:a16="http://schemas.microsoft.com/office/drawing/2014/main" id="{9BEE8CB5-A93D-224F-92F6-739488C67434}"/>
              </a:ext>
            </a:extLst>
          </p:cNvPr>
          <p:cNvSpPr/>
          <p:nvPr/>
        </p:nvSpPr>
        <p:spPr>
          <a:xfrm>
            <a:off x="6394859" y="2174966"/>
            <a:ext cx="1254034" cy="100584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BP-EW</a:t>
            </a:r>
          </a:p>
        </p:txBody>
      </p:sp>
      <p:sp>
        <p:nvSpPr>
          <p:cNvPr id="8" name="Right Arrow 7">
            <a:extLst>
              <a:ext uri="{FF2B5EF4-FFF2-40B4-BE49-F238E27FC236}">
                <a16:creationId xmlns:a16="http://schemas.microsoft.com/office/drawing/2014/main" id="{10EE9D08-70F0-D742-8CE5-BFDD1B24B1A2}"/>
              </a:ext>
            </a:extLst>
          </p:cNvPr>
          <p:cNvSpPr/>
          <p:nvPr/>
        </p:nvSpPr>
        <p:spPr>
          <a:xfrm>
            <a:off x="2299063" y="2540726"/>
            <a:ext cx="313509" cy="28738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5B8E3D6C-2355-234F-9BEC-A477BDBAA12D}"/>
              </a:ext>
            </a:extLst>
          </p:cNvPr>
          <p:cNvSpPr/>
          <p:nvPr/>
        </p:nvSpPr>
        <p:spPr>
          <a:xfrm>
            <a:off x="731520" y="1900646"/>
            <a:ext cx="3448595" cy="1528354"/>
          </a:xfrm>
          <a:prstGeom prst="roundRect">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7C3B2CD8-94EB-244F-9DE6-F3D8A48DC371}"/>
              </a:ext>
            </a:extLst>
          </p:cNvPr>
          <p:cNvSpPr/>
          <p:nvPr/>
        </p:nvSpPr>
        <p:spPr>
          <a:xfrm>
            <a:off x="6094412" y="1900646"/>
            <a:ext cx="3448595" cy="1528354"/>
          </a:xfrm>
          <a:prstGeom prst="roundRect">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A439242-6585-8E4C-933F-01CD6C91B24F}"/>
              </a:ext>
            </a:extLst>
          </p:cNvPr>
          <p:cNvSpPr/>
          <p:nvPr/>
        </p:nvSpPr>
        <p:spPr>
          <a:xfrm>
            <a:off x="7988527" y="2174966"/>
            <a:ext cx="1254034" cy="1005840"/>
          </a:xfrm>
          <a:prstGeom prst="rect">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BP-GEMM</a:t>
            </a:r>
          </a:p>
        </p:txBody>
      </p:sp>
      <p:sp>
        <p:nvSpPr>
          <p:cNvPr id="12" name="Right Arrow 11">
            <a:extLst>
              <a:ext uri="{FF2B5EF4-FFF2-40B4-BE49-F238E27FC236}">
                <a16:creationId xmlns:a16="http://schemas.microsoft.com/office/drawing/2014/main" id="{5B162CB6-96AA-1A44-8408-1ED9D0C18D83}"/>
              </a:ext>
            </a:extLst>
          </p:cNvPr>
          <p:cNvSpPr/>
          <p:nvPr/>
        </p:nvSpPr>
        <p:spPr>
          <a:xfrm>
            <a:off x="7648893" y="2540726"/>
            <a:ext cx="313509" cy="28738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ight Arrow 20">
            <a:extLst>
              <a:ext uri="{FF2B5EF4-FFF2-40B4-BE49-F238E27FC236}">
                <a16:creationId xmlns:a16="http://schemas.microsoft.com/office/drawing/2014/main" id="{46557B96-ED20-9B4D-A276-D99F0227BB4E}"/>
              </a:ext>
            </a:extLst>
          </p:cNvPr>
          <p:cNvSpPr/>
          <p:nvPr/>
        </p:nvSpPr>
        <p:spPr>
          <a:xfrm>
            <a:off x="4307772" y="2390197"/>
            <a:ext cx="1747453" cy="600891"/>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t>Intermediate</a:t>
            </a:r>
          </a:p>
        </p:txBody>
      </p:sp>
      <p:sp>
        <p:nvSpPr>
          <p:cNvPr id="24" name="TextBox 23">
            <a:extLst>
              <a:ext uri="{FF2B5EF4-FFF2-40B4-BE49-F238E27FC236}">
                <a16:creationId xmlns:a16="http://schemas.microsoft.com/office/drawing/2014/main" id="{E58A448A-1542-B641-911A-F25954ABCB79}"/>
              </a:ext>
            </a:extLst>
          </p:cNvPr>
          <p:cNvSpPr txBox="1"/>
          <p:nvPr/>
        </p:nvSpPr>
        <p:spPr>
          <a:xfrm>
            <a:off x="4307772" y="1847781"/>
            <a:ext cx="1612686" cy="461665"/>
          </a:xfrm>
          <a:prstGeom prst="rect">
            <a:avLst/>
          </a:prstGeom>
          <a:noFill/>
        </p:spPr>
        <p:txBody>
          <a:bodyPr wrap="none" rtlCol="0">
            <a:spAutoFit/>
          </a:bodyPr>
          <a:lstStyle/>
          <a:p>
            <a:r>
              <a:rPr lang="en-US" dirty="0"/>
              <a:t>Dense Data</a:t>
            </a:r>
          </a:p>
        </p:txBody>
      </p:sp>
      <p:grpSp>
        <p:nvGrpSpPr>
          <p:cNvPr id="2" name="Group 1">
            <a:extLst>
              <a:ext uri="{FF2B5EF4-FFF2-40B4-BE49-F238E27FC236}">
                <a16:creationId xmlns:a16="http://schemas.microsoft.com/office/drawing/2014/main" id="{678531F1-FE7A-4847-8F82-783F283F42D1}"/>
              </a:ext>
            </a:extLst>
          </p:cNvPr>
          <p:cNvGrpSpPr/>
          <p:nvPr/>
        </p:nvGrpSpPr>
        <p:grpSpPr>
          <a:xfrm>
            <a:off x="731520" y="4069081"/>
            <a:ext cx="8811487" cy="1528354"/>
            <a:chOff x="731520" y="4069081"/>
            <a:chExt cx="8811487" cy="1528354"/>
          </a:xfrm>
        </p:grpSpPr>
        <p:sp>
          <p:nvSpPr>
            <p:cNvPr id="22" name="Rectangle 21">
              <a:extLst>
                <a:ext uri="{FF2B5EF4-FFF2-40B4-BE49-F238E27FC236}">
                  <a16:creationId xmlns:a16="http://schemas.microsoft.com/office/drawing/2014/main" id="{0D8A301C-0E77-BE40-8772-C0217B335C6A}"/>
                </a:ext>
              </a:extLst>
            </p:cNvPr>
            <p:cNvSpPr/>
            <p:nvPr/>
          </p:nvSpPr>
          <p:spPr>
            <a:xfrm>
              <a:off x="1045029" y="4343401"/>
              <a:ext cx="1254034" cy="1005840"/>
            </a:xfrm>
            <a:prstGeom prst="rect">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FW-GEMM</a:t>
              </a:r>
            </a:p>
          </p:txBody>
        </p:sp>
        <p:sp>
          <p:nvSpPr>
            <p:cNvPr id="25" name="Rectangle 24">
              <a:extLst>
                <a:ext uri="{FF2B5EF4-FFF2-40B4-BE49-F238E27FC236}">
                  <a16:creationId xmlns:a16="http://schemas.microsoft.com/office/drawing/2014/main" id="{D8669CFB-1FDF-014C-9244-0500652BF115}"/>
                </a:ext>
              </a:extLst>
            </p:cNvPr>
            <p:cNvSpPr/>
            <p:nvPr/>
          </p:nvSpPr>
          <p:spPr>
            <a:xfrm>
              <a:off x="2612572" y="4343401"/>
              <a:ext cx="1254034" cy="100584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FW-EW</a:t>
              </a:r>
            </a:p>
          </p:txBody>
        </p:sp>
        <p:sp>
          <p:nvSpPr>
            <p:cNvPr id="26" name="Rectangle 25">
              <a:extLst>
                <a:ext uri="{FF2B5EF4-FFF2-40B4-BE49-F238E27FC236}">
                  <a16:creationId xmlns:a16="http://schemas.microsoft.com/office/drawing/2014/main" id="{5090F688-C74D-5C40-A4AD-3C2054A0B92D}"/>
                </a:ext>
              </a:extLst>
            </p:cNvPr>
            <p:cNvSpPr/>
            <p:nvPr/>
          </p:nvSpPr>
          <p:spPr>
            <a:xfrm>
              <a:off x="6271352" y="4343401"/>
              <a:ext cx="672147" cy="100584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solidFill>
                    <a:sysClr val="windowText" lastClr="000000"/>
                  </a:solidFill>
                </a:rPr>
                <a:t>BP-EW1</a:t>
              </a:r>
            </a:p>
          </p:txBody>
        </p:sp>
        <p:sp>
          <p:nvSpPr>
            <p:cNvPr id="27" name="Right Arrow 26">
              <a:extLst>
                <a:ext uri="{FF2B5EF4-FFF2-40B4-BE49-F238E27FC236}">
                  <a16:creationId xmlns:a16="http://schemas.microsoft.com/office/drawing/2014/main" id="{F2F65802-9C82-4A4B-95E6-17936431C0EE}"/>
                </a:ext>
              </a:extLst>
            </p:cNvPr>
            <p:cNvSpPr/>
            <p:nvPr/>
          </p:nvSpPr>
          <p:spPr>
            <a:xfrm>
              <a:off x="2299063" y="4709161"/>
              <a:ext cx="313509" cy="28738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ounded Rectangle 27">
              <a:extLst>
                <a:ext uri="{FF2B5EF4-FFF2-40B4-BE49-F238E27FC236}">
                  <a16:creationId xmlns:a16="http://schemas.microsoft.com/office/drawing/2014/main" id="{7E79FEF2-015B-9546-B4D8-DDD029D9B093}"/>
                </a:ext>
              </a:extLst>
            </p:cNvPr>
            <p:cNvSpPr/>
            <p:nvPr/>
          </p:nvSpPr>
          <p:spPr>
            <a:xfrm>
              <a:off x="731520" y="4069081"/>
              <a:ext cx="3448595" cy="1528354"/>
            </a:xfrm>
            <a:prstGeom prst="roundRect">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ounded Rectangle 28">
              <a:extLst>
                <a:ext uri="{FF2B5EF4-FFF2-40B4-BE49-F238E27FC236}">
                  <a16:creationId xmlns:a16="http://schemas.microsoft.com/office/drawing/2014/main" id="{47D37056-C8D8-7445-9029-A347917A0634}"/>
                </a:ext>
              </a:extLst>
            </p:cNvPr>
            <p:cNvSpPr/>
            <p:nvPr/>
          </p:nvSpPr>
          <p:spPr>
            <a:xfrm>
              <a:off x="6094412" y="4069081"/>
              <a:ext cx="3448595" cy="1528354"/>
            </a:xfrm>
            <a:prstGeom prst="roundRect">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27D91A22-C245-7741-9F00-156EABD79531}"/>
                </a:ext>
              </a:extLst>
            </p:cNvPr>
            <p:cNvSpPr/>
            <p:nvPr/>
          </p:nvSpPr>
          <p:spPr>
            <a:xfrm>
              <a:off x="7988527" y="4343401"/>
              <a:ext cx="1254034" cy="1005840"/>
            </a:xfrm>
            <a:prstGeom prst="rect">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BP-GEMM</a:t>
              </a:r>
            </a:p>
          </p:txBody>
        </p:sp>
        <p:sp>
          <p:nvSpPr>
            <p:cNvPr id="31" name="Right Arrow 30">
              <a:extLst>
                <a:ext uri="{FF2B5EF4-FFF2-40B4-BE49-F238E27FC236}">
                  <a16:creationId xmlns:a16="http://schemas.microsoft.com/office/drawing/2014/main" id="{61FC2BAF-2F25-7546-A4B0-8FC9AE274B06}"/>
                </a:ext>
              </a:extLst>
            </p:cNvPr>
            <p:cNvSpPr/>
            <p:nvPr/>
          </p:nvSpPr>
          <p:spPr>
            <a:xfrm>
              <a:off x="7648893" y="4709161"/>
              <a:ext cx="313509" cy="28738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CB0734E0-83DE-5E4B-BD09-4D564CEF3BB6}"/>
                </a:ext>
              </a:extLst>
            </p:cNvPr>
            <p:cNvSpPr/>
            <p:nvPr/>
          </p:nvSpPr>
          <p:spPr>
            <a:xfrm>
              <a:off x="6943499" y="4343401"/>
              <a:ext cx="672147" cy="100584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solidFill>
                    <a:sysClr val="windowText" lastClr="000000"/>
                  </a:solidFill>
                </a:rPr>
                <a:t>BP-EW2</a:t>
              </a:r>
            </a:p>
          </p:txBody>
        </p:sp>
      </p:grpSp>
    </p:spTree>
    <p:extLst>
      <p:ext uri="{BB962C8B-B14F-4D97-AF65-F5344CB8AC3E}">
        <p14:creationId xmlns:p14="http://schemas.microsoft.com/office/powerpoint/2010/main" val="2975996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ipe(left)">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1000"/>
                                        <p:tgtEl>
                                          <p:spTgt spid="2"/>
                                        </p:tgtEl>
                                      </p:cBhvr>
                                    </p:animEffect>
                                    <p:anim calcmode="lin" valueType="num">
                                      <p:cBhvr>
                                        <p:cTn id="16" dur="1000" fill="hold"/>
                                        <p:tgtEl>
                                          <p:spTgt spid="2"/>
                                        </p:tgtEl>
                                        <p:attrNameLst>
                                          <p:attrName>ppt_x</p:attrName>
                                        </p:attrNameLst>
                                      </p:cBhvr>
                                      <p:tavLst>
                                        <p:tav tm="0">
                                          <p:val>
                                            <p:strVal val="#ppt_x"/>
                                          </p:val>
                                        </p:tav>
                                        <p:tav tm="100000">
                                          <p:val>
                                            <p:strVal val="#ppt_x"/>
                                          </p:val>
                                        </p:tav>
                                      </p:tavLst>
                                    </p:anim>
                                    <p:anim calcmode="lin" valueType="num">
                                      <p:cBhvr>
                                        <p:cTn id="17"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7DB6C9-67E9-0B46-8544-B484ABC10509}"/>
              </a:ext>
            </a:extLst>
          </p:cNvPr>
          <p:cNvSpPr>
            <a:spLocks noGrp="1"/>
          </p:cNvSpPr>
          <p:nvPr>
            <p:ph type="title"/>
          </p:nvPr>
        </p:nvSpPr>
        <p:spPr/>
        <p:txBody>
          <a:bodyPr/>
          <a:lstStyle/>
          <a:p>
            <a:r>
              <a:rPr lang="en-US" dirty="0"/>
              <a:t>Key Observation I</a:t>
            </a:r>
          </a:p>
        </p:txBody>
      </p:sp>
      <p:sp>
        <p:nvSpPr>
          <p:cNvPr id="5" name="Rectangle 4">
            <a:extLst>
              <a:ext uri="{FF2B5EF4-FFF2-40B4-BE49-F238E27FC236}">
                <a16:creationId xmlns:a16="http://schemas.microsoft.com/office/drawing/2014/main" id="{B49ACC28-B302-1A4F-A2C7-C1F8D4A2999F}"/>
              </a:ext>
            </a:extLst>
          </p:cNvPr>
          <p:cNvSpPr/>
          <p:nvPr/>
        </p:nvSpPr>
        <p:spPr>
          <a:xfrm>
            <a:off x="1045029" y="2174966"/>
            <a:ext cx="1254034" cy="1005840"/>
          </a:xfrm>
          <a:prstGeom prst="rect">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FW-MatMul</a:t>
            </a:r>
          </a:p>
        </p:txBody>
      </p:sp>
      <p:sp>
        <p:nvSpPr>
          <p:cNvPr id="6" name="Rectangle 5">
            <a:extLst>
              <a:ext uri="{FF2B5EF4-FFF2-40B4-BE49-F238E27FC236}">
                <a16:creationId xmlns:a16="http://schemas.microsoft.com/office/drawing/2014/main" id="{9E7DF756-4532-2849-8C35-69DBD6BFC25F}"/>
              </a:ext>
            </a:extLst>
          </p:cNvPr>
          <p:cNvSpPr/>
          <p:nvPr/>
        </p:nvSpPr>
        <p:spPr>
          <a:xfrm>
            <a:off x="2612572" y="2174966"/>
            <a:ext cx="1254034" cy="100584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FW-EW</a:t>
            </a:r>
          </a:p>
        </p:txBody>
      </p:sp>
      <p:sp>
        <p:nvSpPr>
          <p:cNvPr id="7" name="Rectangle 6">
            <a:extLst>
              <a:ext uri="{FF2B5EF4-FFF2-40B4-BE49-F238E27FC236}">
                <a16:creationId xmlns:a16="http://schemas.microsoft.com/office/drawing/2014/main" id="{9BEE8CB5-A93D-224F-92F6-739488C67434}"/>
              </a:ext>
            </a:extLst>
          </p:cNvPr>
          <p:cNvSpPr/>
          <p:nvPr/>
        </p:nvSpPr>
        <p:spPr>
          <a:xfrm>
            <a:off x="6394859" y="2174966"/>
            <a:ext cx="1254034" cy="100584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BG-EW</a:t>
            </a:r>
          </a:p>
        </p:txBody>
      </p:sp>
      <p:sp>
        <p:nvSpPr>
          <p:cNvPr id="8" name="Right Arrow 7">
            <a:extLst>
              <a:ext uri="{FF2B5EF4-FFF2-40B4-BE49-F238E27FC236}">
                <a16:creationId xmlns:a16="http://schemas.microsoft.com/office/drawing/2014/main" id="{10EE9D08-70F0-D742-8CE5-BFDD1B24B1A2}"/>
              </a:ext>
            </a:extLst>
          </p:cNvPr>
          <p:cNvSpPr/>
          <p:nvPr/>
        </p:nvSpPr>
        <p:spPr>
          <a:xfrm>
            <a:off x="2299063" y="2540726"/>
            <a:ext cx="313509" cy="28738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5B8E3D6C-2355-234F-9BEC-A477BDBAA12D}"/>
              </a:ext>
            </a:extLst>
          </p:cNvPr>
          <p:cNvSpPr/>
          <p:nvPr/>
        </p:nvSpPr>
        <p:spPr>
          <a:xfrm>
            <a:off x="731520" y="1900646"/>
            <a:ext cx="3448595" cy="1528354"/>
          </a:xfrm>
          <a:prstGeom prst="roundRect">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7C3B2CD8-94EB-244F-9DE6-F3D8A48DC371}"/>
              </a:ext>
            </a:extLst>
          </p:cNvPr>
          <p:cNvSpPr/>
          <p:nvPr/>
        </p:nvSpPr>
        <p:spPr>
          <a:xfrm>
            <a:off x="6094412" y="1900646"/>
            <a:ext cx="3448595" cy="1528354"/>
          </a:xfrm>
          <a:prstGeom prst="roundRect">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A439242-6585-8E4C-933F-01CD6C91B24F}"/>
              </a:ext>
            </a:extLst>
          </p:cNvPr>
          <p:cNvSpPr/>
          <p:nvPr/>
        </p:nvSpPr>
        <p:spPr>
          <a:xfrm>
            <a:off x="7988527" y="2174966"/>
            <a:ext cx="1254034" cy="1005840"/>
          </a:xfrm>
          <a:prstGeom prst="rect">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BG-MatMul</a:t>
            </a:r>
          </a:p>
        </p:txBody>
      </p:sp>
      <p:sp>
        <p:nvSpPr>
          <p:cNvPr id="12" name="Right Arrow 11">
            <a:extLst>
              <a:ext uri="{FF2B5EF4-FFF2-40B4-BE49-F238E27FC236}">
                <a16:creationId xmlns:a16="http://schemas.microsoft.com/office/drawing/2014/main" id="{5B162CB6-96AA-1A44-8408-1ED9D0C18D83}"/>
              </a:ext>
            </a:extLst>
          </p:cNvPr>
          <p:cNvSpPr/>
          <p:nvPr/>
        </p:nvSpPr>
        <p:spPr>
          <a:xfrm>
            <a:off x="7648893" y="2540726"/>
            <a:ext cx="313509" cy="28738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B905B39-8F30-ED45-BEAB-98166DD58F16}"/>
              </a:ext>
            </a:extLst>
          </p:cNvPr>
          <p:cNvSpPr/>
          <p:nvPr/>
        </p:nvSpPr>
        <p:spPr>
          <a:xfrm>
            <a:off x="1045029" y="4343401"/>
            <a:ext cx="1254034" cy="1005840"/>
          </a:xfrm>
          <a:prstGeom prst="rect">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FW-MatMul</a:t>
            </a:r>
          </a:p>
        </p:txBody>
      </p:sp>
      <p:sp>
        <p:nvSpPr>
          <p:cNvPr id="14" name="Rectangle 13">
            <a:extLst>
              <a:ext uri="{FF2B5EF4-FFF2-40B4-BE49-F238E27FC236}">
                <a16:creationId xmlns:a16="http://schemas.microsoft.com/office/drawing/2014/main" id="{CB820BCB-ACFD-C040-8CE1-4401FD01BB57}"/>
              </a:ext>
            </a:extLst>
          </p:cNvPr>
          <p:cNvSpPr/>
          <p:nvPr/>
        </p:nvSpPr>
        <p:spPr>
          <a:xfrm>
            <a:off x="2612572" y="4343401"/>
            <a:ext cx="1254034" cy="100584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FW-EW</a:t>
            </a:r>
          </a:p>
        </p:txBody>
      </p:sp>
      <p:sp>
        <p:nvSpPr>
          <p:cNvPr id="15" name="Rectangle 14">
            <a:extLst>
              <a:ext uri="{FF2B5EF4-FFF2-40B4-BE49-F238E27FC236}">
                <a16:creationId xmlns:a16="http://schemas.microsoft.com/office/drawing/2014/main" id="{B8091A0B-21DE-4E45-A64E-1D3C0C7B2A41}"/>
              </a:ext>
            </a:extLst>
          </p:cNvPr>
          <p:cNvSpPr/>
          <p:nvPr/>
        </p:nvSpPr>
        <p:spPr>
          <a:xfrm>
            <a:off x="6271352" y="4343401"/>
            <a:ext cx="672147" cy="100584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solidFill>
                  <a:sysClr val="windowText" lastClr="000000"/>
                </a:solidFill>
              </a:rPr>
              <a:t>BG-EW1</a:t>
            </a:r>
          </a:p>
        </p:txBody>
      </p:sp>
      <p:sp>
        <p:nvSpPr>
          <p:cNvPr id="16" name="Right Arrow 15">
            <a:extLst>
              <a:ext uri="{FF2B5EF4-FFF2-40B4-BE49-F238E27FC236}">
                <a16:creationId xmlns:a16="http://schemas.microsoft.com/office/drawing/2014/main" id="{112D1B13-87E5-AB46-900D-422FF9BED56B}"/>
              </a:ext>
            </a:extLst>
          </p:cNvPr>
          <p:cNvSpPr/>
          <p:nvPr/>
        </p:nvSpPr>
        <p:spPr>
          <a:xfrm>
            <a:off x="2299063" y="4709161"/>
            <a:ext cx="313509" cy="28738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21713E57-AE77-9D49-8FB6-6B14CAD12B6A}"/>
              </a:ext>
            </a:extLst>
          </p:cNvPr>
          <p:cNvSpPr/>
          <p:nvPr/>
        </p:nvSpPr>
        <p:spPr>
          <a:xfrm>
            <a:off x="731520" y="4069081"/>
            <a:ext cx="3448595" cy="1528354"/>
          </a:xfrm>
          <a:prstGeom prst="roundRect">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5B0CEBA0-DB37-6B44-A867-4317D39B6187}"/>
              </a:ext>
            </a:extLst>
          </p:cNvPr>
          <p:cNvSpPr/>
          <p:nvPr/>
        </p:nvSpPr>
        <p:spPr>
          <a:xfrm>
            <a:off x="6094412" y="4069081"/>
            <a:ext cx="3448595" cy="1528354"/>
          </a:xfrm>
          <a:prstGeom prst="roundRect">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78FC8C4B-4A9A-1B49-8B83-CC0574FA1D30}"/>
              </a:ext>
            </a:extLst>
          </p:cNvPr>
          <p:cNvSpPr/>
          <p:nvPr/>
        </p:nvSpPr>
        <p:spPr>
          <a:xfrm>
            <a:off x="7988527" y="4343401"/>
            <a:ext cx="1254034" cy="1005840"/>
          </a:xfrm>
          <a:prstGeom prst="rect">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BG-MatMul</a:t>
            </a:r>
          </a:p>
        </p:txBody>
      </p:sp>
      <p:sp>
        <p:nvSpPr>
          <p:cNvPr id="20" name="Right Arrow 19">
            <a:extLst>
              <a:ext uri="{FF2B5EF4-FFF2-40B4-BE49-F238E27FC236}">
                <a16:creationId xmlns:a16="http://schemas.microsoft.com/office/drawing/2014/main" id="{FC4F36EA-AF0E-7D41-AEE8-E4ED3D2E3865}"/>
              </a:ext>
            </a:extLst>
          </p:cNvPr>
          <p:cNvSpPr/>
          <p:nvPr/>
        </p:nvSpPr>
        <p:spPr>
          <a:xfrm>
            <a:off x="7648893" y="4709161"/>
            <a:ext cx="313509" cy="28738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ight Arrow 20">
            <a:extLst>
              <a:ext uri="{FF2B5EF4-FFF2-40B4-BE49-F238E27FC236}">
                <a16:creationId xmlns:a16="http://schemas.microsoft.com/office/drawing/2014/main" id="{46557B96-ED20-9B4D-A276-D99F0227BB4E}"/>
              </a:ext>
            </a:extLst>
          </p:cNvPr>
          <p:cNvSpPr/>
          <p:nvPr/>
        </p:nvSpPr>
        <p:spPr>
          <a:xfrm>
            <a:off x="4307772" y="2390197"/>
            <a:ext cx="1658983" cy="600891"/>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307FAD4-D5F7-8E48-810A-DB807380763C}"/>
              </a:ext>
            </a:extLst>
          </p:cNvPr>
          <p:cNvSpPr/>
          <p:nvPr/>
        </p:nvSpPr>
        <p:spPr>
          <a:xfrm>
            <a:off x="6943499" y="4343401"/>
            <a:ext cx="672147" cy="100584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solidFill>
                  <a:sysClr val="windowText" lastClr="000000"/>
                </a:solidFill>
              </a:rPr>
              <a:t>BG-EW2</a:t>
            </a:r>
          </a:p>
        </p:txBody>
      </p:sp>
      <p:sp>
        <p:nvSpPr>
          <p:cNvPr id="24" name="TextBox 23">
            <a:extLst>
              <a:ext uri="{FF2B5EF4-FFF2-40B4-BE49-F238E27FC236}">
                <a16:creationId xmlns:a16="http://schemas.microsoft.com/office/drawing/2014/main" id="{E58A448A-1542-B641-911A-F25954ABCB79}"/>
              </a:ext>
            </a:extLst>
          </p:cNvPr>
          <p:cNvSpPr txBox="1"/>
          <p:nvPr/>
        </p:nvSpPr>
        <p:spPr>
          <a:xfrm>
            <a:off x="4307772" y="1847781"/>
            <a:ext cx="1612686" cy="461665"/>
          </a:xfrm>
          <a:prstGeom prst="rect">
            <a:avLst/>
          </a:prstGeom>
          <a:noFill/>
        </p:spPr>
        <p:txBody>
          <a:bodyPr wrap="none" rtlCol="0">
            <a:spAutoFit/>
          </a:bodyPr>
          <a:lstStyle/>
          <a:p>
            <a:r>
              <a:rPr lang="en-US" dirty="0"/>
              <a:t>Dense Data</a:t>
            </a:r>
          </a:p>
        </p:txBody>
      </p:sp>
      <p:sp>
        <p:nvSpPr>
          <p:cNvPr id="25" name="Rectangle 24">
            <a:extLst>
              <a:ext uri="{FF2B5EF4-FFF2-40B4-BE49-F238E27FC236}">
                <a16:creationId xmlns:a16="http://schemas.microsoft.com/office/drawing/2014/main" id="{F2D93598-E2B6-D745-8BF4-89E92B584B01}"/>
              </a:ext>
            </a:extLst>
          </p:cNvPr>
          <p:cNvSpPr/>
          <p:nvPr/>
        </p:nvSpPr>
        <p:spPr>
          <a:xfrm>
            <a:off x="2901135" y="5636624"/>
            <a:ext cx="672147" cy="100584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solidFill>
                  <a:sysClr val="windowText" lastClr="000000"/>
                </a:solidFill>
              </a:rPr>
              <a:t>BG-EW1</a:t>
            </a:r>
          </a:p>
        </p:txBody>
      </p:sp>
      <p:sp>
        <p:nvSpPr>
          <p:cNvPr id="27" name="Down Arrow 26">
            <a:extLst>
              <a:ext uri="{FF2B5EF4-FFF2-40B4-BE49-F238E27FC236}">
                <a16:creationId xmlns:a16="http://schemas.microsoft.com/office/drawing/2014/main" id="{D7355A36-C3D3-E646-9CC7-8EC954CEF694}"/>
              </a:ext>
            </a:extLst>
          </p:cNvPr>
          <p:cNvSpPr/>
          <p:nvPr/>
        </p:nvSpPr>
        <p:spPr>
          <a:xfrm>
            <a:off x="2991393" y="5349241"/>
            <a:ext cx="487476" cy="338033"/>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722866D6-B248-8848-AF6A-2DDB3661EFF5}"/>
              </a:ext>
            </a:extLst>
          </p:cNvPr>
          <p:cNvGrpSpPr/>
          <p:nvPr/>
        </p:nvGrpSpPr>
        <p:grpSpPr>
          <a:xfrm>
            <a:off x="3573281" y="5349241"/>
            <a:ext cx="3846421" cy="894805"/>
            <a:chOff x="3573281" y="5349241"/>
            <a:chExt cx="3846421" cy="894805"/>
          </a:xfrm>
        </p:grpSpPr>
        <p:sp>
          <p:nvSpPr>
            <p:cNvPr id="30" name="Bent Arrow 29">
              <a:extLst>
                <a:ext uri="{FF2B5EF4-FFF2-40B4-BE49-F238E27FC236}">
                  <a16:creationId xmlns:a16="http://schemas.microsoft.com/office/drawing/2014/main" id="{F796C953-C4D2-0040-A314-E775869BD472}"/>
                </a:ext>
              </a:extLst>
            </p:cNvPr>
            <p:cNvSpPr/>
            <p:nvPr/>
          </p:nvSpPr>
          <p:spPr>
            <a:xfrm rot="5400000" flipH="1">
              <a:off x="5049089" y="3873433"/>
              <a:ext cx="894805" cy="3846421"/>
            </a:xfrm>
            <a:prstGeom prst="bentArrow">
              <a:avLst/>
            </a:prstGeom>
            <a:pattFill prst="wdUpDiag">
              <a:fgClr>
                <a:schemeClr val="bg2"/>
              </a:fgClr>
              <a:bgClr>
                <a:schemeClr val="accent1"/>
              </a:bgClr>
            </a:patt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1" name="TextBox 30">
              <a:extLst>
                <a:ext uri="{FF2B5EF4-FFF2-40B4-BE49-F238E27FC236}">
                  <a16:creationId xmlns:a16="http://schemas.microsoft.com/office/drawing/2014/main" id="{E1DD5F2B-C85E-CA43-8692-D96B2C37C2F1}"/>
                </a:ext>
              </a:extLst>
            </p:cNvPr>
            <p:cNvSpPr txBox="1"/>
            <p:nvPr/>
          </p:nvSpPr>
          <p:spPr>
            <a:xfrm>
              <a:off x="4307772" y="5570695"/>
              <a:ext cx="1660326" cy="461665"/>
            </a:xfrm>
            <a:prstGeom prst="rect">
              <a:avLst/>
            </a:prstGeom>
            <a:noFill/>
          </p:spPr>
          <p:txBody>
            <a:bodyPr wrap="none" rtlCol="0">
              <a:spAutoFit/>
            </a:bodyPr>
            <a:lstStyle/>
            <a:p>
              <a:r>
                <a:rPr lang="en-US" dirty="0"/>
                <a:t>Sparse Data</a:t>
              </a:r>
            </a:p>
          </p:txBody>
        </p:sp>
      </p:grpSp>
    </p:spTree>
    <p:extLst>
      <p:ext uri="{BB962C8B-B14F-4D97-AF65-F5344CB8AC3E}">
        <p14:creationId xmlns:p14="http://schemas.microsoft.com/office/powerpoint/2010/main" val="1619223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2" fill="hold" grpId="1" nodeType="clickEffect">
                                  <p:stCondLst>
                                    <p:cond delay="0"/>
                                  </p:stCondLst>
                                  <p:childTnLst>
                                    <p:animEffect transition="out" filter="wipe(right)">
                                      <p:cBhvr>
                                        <p:cTn id="6" dur="250"/>
                                        <p:tgtEl>
                                          <p:spTgt spid="15"/>
                                        </p:tgtEl>
                                      </p:cBhvr>
                                    </p:animEffect>
                                    <p:set>
                                      <p:cBhvr>
                                        <p:cTn id="7" dur="1" fill="hold">
                                          <p:stCondLst>
                                            <p:cond delay="249"/>
                                          </p:stCondLst>
                                        </p:cTn>
                                        <p:tgtEl>
                                          <p:spTgt spid="15"/>
                                        </p:tgtEl>
                                        <p:attrNameLst>
                                          <p:attrName>style.visibility</p:attrName>
                                        </p:attrNameLst>
                                      </p:cBhvr>
                                      <p:to>
                                        <p:strVal val="hidden"/>
                                      </p:to>
                                    </p:set>
                                  </p:childTnLst>
                                </p:cTn>
                              </p:par>
                            </p:childTnLst>
                          </p:cTn>
                        </p:par>
                        <p:par>
                          <p:cTn id="8" fill="hold">
                            <p:stCondLst>
                              <p:cond delay="250"/>
                            </p:stCondLst>
                            <p:childTnLst>
                              <p:par>
                                <p:cTn id="9" presetID="22" presetClass="entr" presetSubtype="2"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right)">
                                      <p:cBhvr>
                                        <p:cTn id="11" dur="250"/>
                                        <p:tgtEl>
                                          <p:spTgt spid="25"/>
                                        </p:tgtEl>
                                      </p:cBhvr>
                                    </p:animEffect>
                                  </p:childTnLst>
                                </p:cTn>
                              </p:par>
                            </p:childTnLst>
                          </p:cTn>
                        </p:par>
                        <p:par>
                          <p:cTn id="12" fill="hold">
                            <p:stCondLst>
                              <p:cond delay="500"/>
                            </p:stCondLst>
                            <p:childTnLst>
                              <p:par>
                                <p:cTn id="13" presetID="22" presetClass="entr" presetSubtype="1"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up)">
                                      <p:cBhvr>
                                        <p:cTn id="15" dur="250"/>
                                        <p:tgtEl>
                                          <p:spTgt spid="27"/>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left)">
                                      <p:cBhvr>
                                        <p:cTn id="2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1" animBg="1"/>
      <p:bldP spid="25" grpId="0" animBg="1"/>
      <p:bldP spid="2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94E3CA-7490-BD4B-B96E-8D1059D87584}"/>
              </a:ext>
            </a:extLst>
          </p:cNvPr>
          <p:cNvSpPr>
            <a:spLocks noGrp="1"/>
          </p:cNvSpPr>
          <p:nvPr>
            <p:ph type="title"/>
          </p:nvPr>
        </p:nvSpPr>
        <p:spPr/>
        <p:txBody>
          <a:bodyPr/>
          <a:lstStyle/>
          <a:p>
            <a:r>
              <a:rPr lang="en-US" dirty="0"/>
              <a:t>Before and After</a:t>
            </a:r>
          </a:p>
        </p:txBody>
      </p:sp>
      <p:pic>
        <p:nvPicPr>
          <p:cNvPr id="6" name="Picture 5">
            <a:extLst>
              <a:ext uri="{FF2B5EF4-FFF2-40B4-BE49-F238E27FC236}">
                <a16:creationId xmlns:a16="http://schemas.microsoft.com/office/drawing/2014/main" id="{BB80E5C2-9AD3-F842-BCA4-FE323F41BCDE}"/>
              </a:ext>
            </a:extLst>
          </p:cNvPr>
          <p:cNvPicPr>
            <a:picLocks noChangeAspect="1"/>
          </p:cNvPicPr>
          <p:nvPr/>
        </p:nvPicPr>
        <p:blipFill>
          <a:blip r:embed="rId3"/>
          <a:stretch>
            <a:fillRect/>
          </a:stretch>
        </p:blipFill>
        <p:spPr>
          <a:xfrm>
            <a:off x="1487577" y="2005497"/>
            <a:ext cx="8534400" cy="3060700"/>
          </a:xfrm>
          <a:prstGeom prst="rect">
            <a:avLst/>
          </a:prstGeom>
        </p:spPr>
      </p:pic>
      <p:sp>
        <p:nvSpPr>
          <p:cNvPr id="2" name="TextBox 1">
            <a:extLst>
              <a:ext uri="{FF2B5EF4-FFF2-40B4-BE49-F238E27FC236}">
                <a16:creationId xmlns:a16="http://schemas.microsoft.com/office/drawing/2014/main" id="{E586B415-E601-0E4B-8428-9C25BCD87D1D}"/>
              </a:ext>
            </a:extLst>
          </p:cNvPr>
          <p:cNvSpPr txBox="1"/>
          <p:nvPr/>
        </p:nvSpPr>
        <p:spPr>
          <a:xfrm>
            <a:off x="2406607" y="5531282"/>
            <a:ext cx="7375609" cy="461665"/>
          </a:xfrm>
          <a:prstGeom prst="rect">
            <a:avLst/>
          </a:prstGeom>
          <a:noFill/>
        </p:spPr>
        <p:txBody>
          <a:bodyPr wrap="none" rtlCol="0">
            <a:spAutoFit/>
          </a:bodyPr>
          <a:lstStyle/>
          <a:p>
            <a:r>
              <a:rPr lang="en-US" dirty="0"/>
              <a:t>With execution reordered, more data can be compressed </a:t>
            </a:r>
          </a:p>
        </p:txBody>
      </p:sp>
    </p:spTree>
    <p:extLst>
      <p:ext uri="{BB962C8B-B14F-4D97-AF65-F5344CB8AC3E}">
        <p14:creationId xmlns:p14="http://schemas.microsoft.com/office/powerpoint/2010/main" val="3562930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15ECCB-5DBD-4A42-85BD-C98A2921EEA5}"/>
              </a:ext>
            </a:extLst>
          </p:cNvPr>
          <p:cNvSpPr>
            <a:spLocks noGrp="1"/>
          </p:cNvSpPr>
          <p:nvPr>
            <p:ph type="title"/>
          </p:nvPr>
        </p:nvSpPr>
        <p:spPr/>
        <p:txBody>
          <a:bodyPr/>
          <a:lstStyle/>
          <a:p>
            <a:r>
              <a:rPr lang="en-US" dirty="0"/>
              <a:t>Cell Level Reduction for Intermediate Variables</a:t>
            </a:r>
          </a:p>
        </p:txBody>
      </p:sp>
      <p:pic>
        <p:nvPicPr>
          <p:cNvPr id="6" name="Picture 5">
            <a:extLst>
              <a:ext uri="{FF2B5EF4-FFF2-40B4-BE49-F238E27FC236}">
                <a16:creationId xmlns:a16="http://schemas.microsoft.com/office/drawing/2014/main" id="{E7433A90-567E-C643-9F98-107D8A395D32}"/>
              </a:ext>
            </a:extLst>
          </p:cNvPr>
          <p:cNvPicPr>
            <a:picLocks noChangeAspect="1"/>
          </p:cNvPicPr>
          <p:nvPr/>
        </p:nvPicPr>
        <p:blipFill>
          <a:blip r:embed="rId3"/>
          <a:stretch>
            <a:fillRect/>
          </a:stretch>
        </p:blipFill>
        <p:spPr>
          <a:xfrm>
            <a:off x="1737360" y="3429000"/>
            <a:ext cx="7995183" cy="2296959"/>
          </a:xfrm>
          <a:prstGeom prst="rect">
            <a:avLst/>
          </a:prstGeom>
        </p:spPr>
      </p:pic>
      <p:sp>
        <p:nvSpPr>
          <p:cNvPr id="7" name="TextBox 6">
            <a:extLst>
              <a:ext uri="{FF2B5EF4-FFF2-40B4-BE49-F238E27FC236}">
                <a16:creationId xmlns:a16="http://schemas.microsoft.com/office/drawing/2014/main" id="{03BE4FCA-1B09-524B-9220-6CAF8D5020C9}"/>
              </a:ext>
            </a:extLst>
          </p:cNvPr>
          <p:cNvSpPr txBox="1"/>
          <p:nvPr/>
        </p:nvSpPr>
        <p:spPr>
          <a:xfrm>
            <a:off x="2307116" y="1673067"/>
            <a:ext cx="9465155" cy="1569660"/>
          </a:xfrm>
          <a:prstGeom prst="rect">
            <a:avLst/>
          </a:prstGeom>
          <a:noFill/>
        </p:spPr>
        <p:txBody>
          <a:bodyPr wrap="none" rtlCol="0">
            <a:spAutoFit/>
          </a:bodyPr>
          <a:lstStyle/>
          <a:p>
            <a:pPr marL="342900" indent="-342900">
              <a:buFont typeface="Arial" panose="020B0604020202020204" pitchFamily="34" charset="0"/>
              <a:buChar char="•"/>
            </a:pPr>
            <a:r>
              <a:rPr lang="en-US" dirty="0">
                <a:solidFill>
                  <a:srgbClr val="FF0000"/>
                </a:solidFill>
              </a:rPr>
              <a:t>Moving forward partial BP execution (moving partial bp execution from </a:t>
            </a:r>
          </a:p>
          <a:p>
            <a:r>
              <a:rPr lang="en-US" dirty="0" err="1">
                <a:solidFill>
                  <a:srgbClr val="FF0000"/>
                </a:solidFill>
              </a:rPr>
              <a:t>Backpropogation</a:t>
            </a:r>
            <a:r>
              <a:rPr lang="en-US" dirty="0">
                <a:solidFill>
                  <a:srgbClr val="FF0000"/>
                </a:solidFill>
              </a:rPr>
              <a:t> to forward propagation?)</a:t>
            </a:r>
          </a:p>
          <a:p>
            <a:pPr marL="342900" indent="-342900">
              <a:buFont typeface="Arial" panose="020B0604020202020204" pitchFamily="34" charset="0"/>
              <a:buChar char="•"/>
            </a:pPr>
            <a:r>
              <a:rPr lang="en-US" dirty="0"/>
              <a:t>Applying Zero-Pruning Compression</a:t>
            </a:r>
          </a:p>
          <a:p>
            <a:pPr marL="342900" indent="-342900">
              <a:buFont typeface="Arial" panose="020B0604020202020204" pitchFamily="34" charset="0"/>
              <a:buChar char="•"/>
            </a:pPr>
            <a:r>
              <a:rPr lang="en-US" dirty="0"/>
              <a:t>Skipping BP computation</a:t>
            </a:r>
          </a:p>
        </p:txBody>
      </p:sp>
      <p:sp>
        <p:nvSpPr>
          <p:cNvPr id="10" name="Freeform 9">
            <a:extLst>
              <a:ext uri="{FF2B5EF4-FFF2-40B4-BE49-F238E27FC236}">
                <a16:creationId xmlns:a16="http://schemas.microsoft.com/office/drawing/2014/main" id="{4C010753-6702-5A4B-AA62-7FEF27176655}"/>
              </a:ext>
            </a:extLst>
          </p:cNvPr>
          <p:cNvSpPr/>
          <p:nvPr/>
        </p:nvSpPr>
        <p:spPr>
          <a:xfrm>
            <a:off x="2575560" y="4145280"/>
            <a:ext cx="5958840" cy="1501086"/>
          </a:xfrm>
          <a:custGeom>
            <a:avLst/>
            <a:gdLst>
              <a:gd name="connsiteX0" fmla="*/ 4998720 w 5958840"/>
              <a:gd name="connsiteY0" fmla="*/ 0 h 1501086"/>
              <a:gd name="connsiteX1" fmla="*/ 5958840 w 5958840"/>
              <a:gd name="connsiteY1" fmla="*/ 0 h 1501086"/>
              <a:gd name="connsiteX2" fmla="*/ 5958840 w 5958840"/>
              <a:gd name="connsiteY2" fmla="*/ 990600 h 1501086"/>
              <a:gd name="connsiteX3" fmla="*/ 5273040 w 5958840"/>
              <a:gd name="connsiteY3" fmla="*/ 990600 h 1501086"/>
              <a:gd name="connsiteX4" fmla="*/ 5273040 w 5958840"/>
              <a:gd name="connsiteY4" fmla="*/ 1501086 h 1501086"/>
              <a:gd name="connsiteX5" fmla="*/ 5151121 w 5958840"/>
              <a:gd name="connsiteY5" fmla="*/ 1501086 h 1501086"/>
              <a:gd name="connsiteX6" fmla="*/ 5029200 w 5958840"/>
              <a:gd name="connsiteY6" fmla="*/ 1501086 h 1501086"/>
              <a:gd name="connsiteX7" fmla="*/ 487681 w 5958840"/>
              <a:gd name="connsiteY7" fmla="*/ 1501086 h 1501086"/>
              <a:gd name="connsiteX8" fmla="*/ 487681 w 5958840"/>
              <a:gd name="connsiteY8" fmla="*/ 1143000 h 1501086"/>
              <a:gd name="connsiteX9" fmla="*/ 0 w 5958840"/>
              <a:gd name="connsiteY9" fmla="*/ 1143000 h 1501086"/>
              <a:gd name="connsiteX10" fmla="*/ 0 w 5958840"/>
              <a:gd name="connsiteY10" fmla="*/ 510486 h 1501086"/>
              <a:gd name="connsiteX11" fmla="*/ 1249680 w 5958840"/>
              <a:gd name="connsiteY11" fmla="*/ 510486 h 1501086"/>
              <a:gd name="connsiteX12" fmla="*/ 1249680 w 5958840"/>
              <a:gd name="connsiteY12" fmla="*/ 1125176 h 1501086"/>
              <a:gd name="connsiteX13" fmla="*/ 5029200 w 5958840"/>
              <a:gd name="connsiteY13" fmla="*/ 1125176 h 1501086"/>
              <a:gd name="connsiteX14" fmla="*/ 5029200 w 5958840"/>
              <a:gd name="connsiteY14" fmla="*/ 990600 h 1501086"/>
              <a:gd name="connsiteX15" fmla="*/ 4998720 w 5958840"/>
              <a:gd name="connsiteY15" fmla="*/ 990600 h 1501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958840" h="1501086">
                <a:moveTo>
                  <a:pt x="4998720" y="0"/>
                </a:moveTo>
                <a:lnTo>
                  <a:pt x="5958840" y="0"/>
                </a:lnTo>
                <a:lnTo>
                  <a:pt x="5958840" y="990600"/>
                </a:lnTo>
                <a:lnTo>
                  <a:pt x="5273040" y="990600"/>
                </a:lnTo>
                <a:lnTo>
                  <a:pt x="5273040" y="1501086"/>
                </a:lnTo>
                <a:lnTo>
                  <a:pt x="5151121" y="1501086"/>
                </a:lnTo>
                <a:lnTo>
                  <a:pt x="5029200" y="1501086"/>
                </a:lnTo>
                <a:lnTo>
                  <a:pt x="487681" y="1501086"/>
                </a:lnTo>
                <a:lnTo>
                  <a:pt x="487681" y="1143000"/>
                </a:lnTo>
                <a:lnTo>
                  <a:pt x="0" y="1143000"/>
                </a:lnTo>
                <a:lnTo>
                  <a:pt x="0" y="510486"/>
                </a:lnTo>
                <a:lnTo>
                  <a:pt x="1249680" y="510486"/>
                </a:lnTo>
                <a:lnTo>
                  <a:pt x="1249680" y="1125176"/>
                </a:lnTo>
                <a:lnTo>
                  <a:pt x="5029200" y="1125176"/>
                </a:lnTo>
                <a:lnTo>
                  <a:pt x="5029200" y="990600"/>
                </a:lnTo>
                <a:lnTo>
                  <a:pt x="4998720" y="990600"/>
                </a:lnTo>
                <a:close/>
              </a:path>
            </a:pathLst>
          </a:cu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11" name="Rectangle 10">
            <a:extLst>
              <a:ext uri="{FF2B5EF4-FFF2-40B4-BE49-F238E27FC236}">
                <a16:creationId xmlns:a16="http://schemas.microsoft.com/office/drawing/2014/main" id="{6C9C408B-3FDB-6842-A8E0-6CF2E7D95732}"/>
              </a:ext>
            </a:extLst>
          </p:cNvPr>
          <p:cNvSpPr/>
          <p:nvPr/>
        </p:nvSpPr>
        <p:spPr>
          <a:xfrm>
            <a:off x="4297680" y="3688080"/>
            <a:ext cx="472440" cy="1630680"/>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Freeform 13">
            <a:extLst>
              <a:ext uri="{FF2B5EF4-FFF2-40B4-BE49-F238E27FC236}">
                <a16:creationId xmlns:a16="http://schemas.microsoft.com/office/drawing/2014/main" id="{22D09F4A-12BA-BE4B-A5BF-7ABE6BE0C839}"/>
              </a:ext>
            </a:extLst>
          </p:cNvPr>
          <p:cNvSpPr/>
          <p:nvPr/>
        </p:nvSpPr>
        <p:spPr>
          <a:xfrm>
            <a:off x="6629400" y="3322320"/>
            <a:ext cx="3103143" cy="2103120"/>
          </a:xfrm>
          <a:custGeom>
            <a:avLst/>
            <a:gdLst>
              <a:gd name="connsiteX0" fmla="*/ 0 w 3103143"/>
              <a:gd name="connsiteY0" fmla="*/ 0 h 2103120"/>
              <a:gd name="connsiteX1" fmla="*/ 3103143 w 3103143"/>
              <a:gd name="connsiteY1" fmla="*/ 0 h 2103120"/>
              <a:gd name="connsiteX2" fmla="*/ 3103143 w 3103143"/>
              <a:gd name="connsiteY2" fmla="*/ 685800 h 2103120"/>
              <a:gd name="connsiteX3" fmla="*/ 472440 w 3103143"/>
              <a:gd name="connsiteY3" fmla="*/ 685800 h 2103120"/>
              <a:gd name="connsiteX4" fmla="*/ 472440 w 3103143"/>
              <a:gd name="connsiteY4" fmla="*/ 2103120 h 2103120"/>
              <a:gd name="connsiteX5" fmla="*/ 0 w 3103143"/>
              <a:gd name="connsiteY5" fmla="*/ 2103120 h 2103120"/>
              <a:gd name="connsiteX6" fmla="*/ 0 w 3103143"/>
              <a:gd name="connsiteY6" fmla="*/ 685800 h 2103120"/>
              <a:gd name="connsiteX7" fmla="*/ 0 w 3103143"/>
              <a:gd name="connsiteY7" fmla="*/ 106680 h 210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03143" h="2103120">
                <a:moveTo>
                  <a:pt x="0" y="0"/>
                </a:moveTo>
                <a:lnTo>
                  <a:pt x="3103143" y="0"/>
                </a:lnTo>
                <a:lnTo>
                  <a:pt x="3103143" y="685800"/>
                </a:lnTo>
                <a:lnTo>
                  <a:pt x="472440" y="685800"/>
                </a:lnTo>
                <a:lnTo>
                  <a:pt x="472440" y="2103120"/>
                </a:lnTo>
                <a:lnTo>
                  <a:pt x="0" y="2103120"/>
                </a:lnTo>
                <a:lnTo>
                  <a:pt x="0" y="685800"/>
                </a:lnTo>
                <a:lnTo>
                  <a:pt x="0" y="106680"/>
                </a:lnTo>
                <a:close/>
              </a:path>
            </a:pathLst>
          </a:cu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385971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22" presetClass="entr" presetSubtype="2"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righ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
                                            <p:txEl>
                                              <p:pRg st="2" end="2"/>
                                            </p:txEl>
                                          </p:spTgt>
                                        </p:tgtEl>
                                        <p:attrNameLst>
                                          <p:attrName>style.visibility</p:attrName>
                                        </p:attrNameLst>
                                      </p:cBhvr>
                                      <p:to>
                                        <p:strVal val="visible"/>
                                      </p:to>
                                    </p:set>
                                  </p:childTnLst>
                                </p:cTn>
                              </p:par>
                              <p:par>
                                <p:cTn id="16" presetID="1" presetClass="exit" presetSubtype="0" fill="hold" grpId="1" nodeType="withEffect">
                                  <p:stCondLst>
                                    <p:cond delay="0"/>
                                  </p:stCondLst>
                                  <p:childTnLst>
                                    <p:set>
                                      <p:cBhvr>
                                        <p:cTn id="17" dur="1" fill="hold">
                                          <p:stCondLst>
                                            <p:cond delay="0"/>
                                          </p:stCondLst>
                                        </p:cTn>
                                        <p:tgtEl>
                                          <p:spTgt spid="10"/>
                                        </p:tgtEl>
                                        <p:attrNameLst>
                                          <p:attrName>style.visibility</p:attrName>
                                        </p:attrNameLst>
                                      </p:cBhvr>
                                      <p:to>
                                        <p:strVal val="hidden"/>
                                      </p:to>
                                    </p:set>
                                  </p:childTnLst>
                                </p:cTn>
                              </p:par>
                              <p:par>
                                <p:cTn id="18" presetID="22" presetClass="entr" presetSubtype="4"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wipe(down)">
                                      <p:cBhvr>
                                        <p:cTn id="20" dur="5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22" presetClass="entr" presetSubtype="8"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wipe(left)">
                                      <p:cBhvr>
                                        <p:cTn id="2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allAtOnce"/>
      <p:bldP spid="10" grpId="0" animBg="1"/>
      <p:bldP spid="10" grpId="1" animBg="1"/>
      <p:bldP spid="11" grpId="0" animBg="1"/>
      <p:bldP spid="11" grpId="1" animBg="1"/>
      <p:bldP spid="1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0E22BF9-0C8D-7D43-88D8-B653B8A0AE6A}"/>
              </a:ext>
            </a:extLst>
          </p:cNvPr>
          <p:cNvSpPr>
            <a:spLocks noGrp="1"/>
          </p:cNvSpPr>
          <p:nvPr>
            <p:ph type="body" sz="quarter" idx="11"/>
          </p:nvPr>
        </p:nvSpPr>
        <p:spPr>
          <a:xfrm>
            <a:off x="597075" y="1691231"/>
            <a:ext cx="10926639" cy="4662864"/>
          </a:xfrm>
        </p:spPr>
        <p:txBody>
          <a:bodyPr/>
          <a:lstStyle/>
          <a:p>
            <a:pPr>
              <a:buFont typeface="Wingdings" pitchFamily="2" charset="2"/>
              <a:buChar char="Ø"/>
            </a:pPr>
            <a:r>
              <a:rPr lang="en-US" sz="2666" dirty="0">
                <a:solidFill>
                  <a:schemeClr val="accent4"/>
                </a:solidFill>
              </a:rPr>
              <a:t>Introduction and Motivation</a:t>
            </a:r>
          </a:p>
          <a:p>
            <a:pPr>
              <a:buFont typeface="Wingdings" pitchFamily="2" charset="2"/>
              <a:buChar char="Ø"/>
            </a:pPr>
            <a:r>
              <a:rPr lang="en-US" sz="2666" dirty="0"/>
              <a:t>Software Level Optimizations</a:t>
            </a:r>
          </a:p>
          <a:p>
            <a:pPr lvl="1">
              <a:buFont typeface="Wingdings" pitchFamily="2" charset="2"/>
              <a:buChar char="Ø"/>
            </a:pPr>
            <a:r>
              <a:rPr lang="en-US" sz="2133" dirty="0">
                <a:solidFill>
                  <a:schemeClr val="accent4"/>
                </a:solidFill>
              </a:rPr>
              <a:t>Cell Level Reduction for Intermediate Variables</a:t>
            </a:r>
          </a:p>
          <a:p>
            <a:pPr lvl="1">
              <a:buFont typeface="Wingdings" pitchFamily="2" charset="2"/>
              <a:buChar char="Ø"/>
            </a:pPr>
            <a:r>
              <a:rPr lang="en-US" sz="2133" dirty="0"/>
              <a:t>BP Layer Length Reduction</a:t>
            </a:r>
          </a:p>
          <a:p>
            <a:pPr>
              <a:buFont typeface="Wingdings" pitchFamily="2" charset="2"/>
              <a:buChar char="Ø"/>
            </a:pPr>
            <a:r>
              <a:rPr lang="en-US" sz="2666" dirty="0"/>
              <a:t>Hardware Level Optimization</a:t>
            </a:r>
          </a:p>
          <a:p>
            <a:pPr>
              <a:buFont typeface="Wingdings" pitchFamily="2" charset="2"/>
              <a:buChar char="Ø"/>
            </a:pPr>
            <a:r>
              <a:rPr lang="en-US" sz="2666" dirty="0"/>
              <a:t>Evaluation</a:t>
            </a:r>
          </a:p>
          <a:p>
            <a:pPr>
              <a:buFont typeface="Wingdings" pitchFamily="2" charset="2"/>
              <a:buChar char="Ø"/>
            </a:pPr>
            <a:r>
              <a:rPr lang="en-US" sz="2666" dirty="0"/>
              <a:t>Related Work</a:t>
            </a:r>
          </a:p>
          <a:p>
            <a:pPr>
              <a:buFont typeface="Wingdings" pitchFamily="2" charset="2"/>
              <a:buChar char="Ø"/>
            </a:pPr>
            <a:r>
              <a:rPr lang="en-US" sz="2666" dirty="0"/>
              <a:t>Conclusion</a:t>
            </a:r>
          </a:p>
        </p:txBody>
      </p:sp>
      <p:sp>
        <p:nvSpPr>
          <p:cNvPr id="4" name="Title 3">
            <a:extLst>
              <a:ext uri="{FF2B5EF4-FFF2-40B4-BE49-F238E27FC236}">
                <a16:creationId xmlns:a16="http://schemas.microsoft.com/office/drawing/2014/main" id="{D9E5EBB0-83CE-FE48-AB25-D4587F20FEC8}"/>
              </a:ext>
            </a:extLst>
          </p:cNvPr>
          <p:cNvSpPr>
            <a:spLocks noGrp="1"/>
          </p:cNvSpPr>
          <p:nvPr>
            <p:ph type="title"/>
          </p:nvPr>
        </p:nvSpPr>
        <p:spPr/>
        <p:txBody>
          <a:bodyPr/>
          <a:lstStyle/>
          <a:p>
            <a:r>
              <a:rPr lang="en-US" dirty="0"/>
              <a:t>Outline</a:t>
            </a:r>
          </a:p>
        </p:txBody>
      </p:sp>
    </p:spTree>
    <p:extLst>
      <p:ext uri="{BB962C8B-B14F-4D97-AF65-F5344CB8AC3E}">
        <p14:creationId xmlns:p14="http://schemas.microsoft.com/office/powerpoint/2010/main" val="1614279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0049388-5902-5C40-A3F3-A584E295FB86}"/>
              </a:ext>
            </a:extLst>
          </p:cNvPr>
          <p:cNvSpPr>
            <a:spLocks noGrp="1"/>
          </p:cNvSpPr>
          <p:nvPr>
            <p:ph type="title"/>
          </p:nvPr>
        </p:nvSpPr>
        <p:spPr/>
        <p:txBody>
          <a:bodyPr/>
          <a:lstStyle/>
          <a:p>
            <a:r>
              <a:rPr lang="en-US" dirty="0"/>
              <a:t>Key Observation II</a:t>
            </a:r>
          </a:p>
        </p:txBody>
      </p:sp>
      <p:sp>
        <p:nvSpPr>
          <p:cNvPr id="6" name="Rounded Rectangle 5">
            <a:extLst>
              <a:ext uri="{FF2B5EF4-FFF2-40B4-BE49-F238E27FC236}">
                <a16:creationId xmlns:a16="http://schemas.microsoft.com/office/drawing/2014/main" id="{823895A6-A119-D441-9D4A-BFF5FA511D07}"/>
              </a:ext>
            </a:extLst>
          </p:cNvPr>
          <p:cNvSpPr/>
          <p:nvPr/>
        </p:nvSpPr>
        <p:spPr>
          <a:xfrm>
            <a:off x="4467498" y="1812479"/>
            <a:ext cx="744583" cy="404948"/>
          </a:xfrm>
          <a:prstGeom prst="roundRect">
            <a:avLst/>
          </a:prstGeom>
          <a:gradFill flip="none" rotWithShape="1">
            <a:gsLst>
              <a:gs pos="0">
                <a:schemeClr val="accent1">
                  <a:tint val="100000"/>
                  <a:shade val="100000"/>
                  <a:satMod val="130000"/>
                </a:schemeClr>
              </a:gs>
              <a:gs pos="100000">
                <a:schemeClr val="accent1">
                  <a:tint val="50000"/>
                  <a:shade val="100000"/>
                  <a:satMod val="35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57A77C85-202D-634B-9131-46A5B0912D5B}"/>
              </a:ext>
            </a:extLst>
          </p:cNvPr>
          <p:cNvSpPr/>
          <p:nvPr/>
        </p:nvSpPr>
        <p:spPr>
          <a:xfrm>
            <a:off x="3317966" y="1812479"/>
            <a:ext cx="744583" cy="404948"/>
          </a:xfrm>
          <a:prstGeom prst="roundRect">
            <a:avLst/>
          </a:prstGeom>
          <a:gradFill flip="none" rotWithShape="1">
            <a:gsLst>
              <a:gs pos="0">
                <a:schemeClr val="accent1">
                  <a:tint val="100000"/>
                  <a:shade val="100000"/>
                  <a:satMod val="130000"/>
                </a:schemeClr>
              </a:gs>
              <a:gs pos="100000">
                <a:schemeClr val="accent1">
                  <a:tint val="50000"/>
                  <a:shade val="100000"/>
                  <a:satMod val="35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E6B4EDDF-0761-BE4A-B1B7-097BBA15C4E9}"/>
              </a:ext>
            </a:extLst>
          </p:cNvPr>
          <p:cNvSpPr/>
          <p:nvPr/>
        </p:nvSpPr>
        <p:spPr>
          <a:xfrm>
            <a:off x="6779624" y="1812479"/>
            <a:ext cx="744583" cy="404948"/>
          </a:xfrm>
          <a:prstGeom prst="roundRect">
            <a:avLst/>
          </a:prstGeom>
          <a:gradFill flip="none" rotWithShape="1">
            <a:gsLst>
              <a:gs pos="0">
                <a:schemeClr val="accent1">
                  <a:tint val="100000"/>
                  <a:shade val="100000"/>
                  <a:satMod val="130000"/>
                </a:schemeClr>
              </a:gs>
              <a:gs pos="100000">
                <a:schemeClr val="accent1">
                  <a:tint val="50000"/>
                  <a:shade val="100000"/>
                  <a:satMod val="35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64DB144D-04E8-E040-9F78-CB39E99EBF91}"/>
              </a:ext>
            </a:extLst>
          </p:cNvPr>
          <p:cNvSpPr/>
          <p:nvPr/>
        </p:nvSpPr>
        <p:spPr>
          <a:xfrm>
            <a:off x="5630092" y="1812479"/>
            <a:ext cx="744583" cy="404948"/>
          </a:xfrm>
          <a:prstGeom prst="roundRect">
            <a:avLst/>
          </a:prstGeom>
          <a:gradFill flip="none" rotWithShape="1">
            <a:gsLst>
              <a:gs pos="0">
                <a:schemeClr val="accent1">
                  <a:tint val="100000"/>
                  <a:shade val="100000"/>
                  <a:satMod val="130000"/>
                </a:schemeClr>
              </a:gs>
              <a:gs pos="100000">
                <a:schemeClr val="accent1">
                  <a:tint val="50000"/>
                  <a:shade val="100000"/>
                  <a:satMod val="35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3C88D0F8-3874-B446-81B7-B5CBBDA8FCF9}"/>
              </a:ext>
            </a:extLst>
          </p:cNvPr>
          <p:cNvSpPr/>
          <p:nvPr/>
        </p:nvSpPr>
        <p:spPr>
          <a:xfrm>
            <a:off x="9065624" y="1812479"/>
            <a:ext cx="744583" cy="404948"/>
          </a:xfrm>
          <a:prstGeom prst="roundRect">
            <a:avLst/>
          </a:prstGeom>
          <a:gradFill flip="none" rotWithShape="1">
            <a:gsLst>
              <a:gs pos="0">
                <a:schemeClr val="accent1">
                  <a:tint val="100000"/>
                  <a:shade val="100000"/>
                  <a:satMod val="130000"/>
                </a:schemeClr>
              </a:gs>
              <a:gs pos="100000">
                <a:schemeClr val="accent1">
                  <a:tint val="50000"/>
                  <a:shade val="100000"/>
                  <a:satMod val="35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A4A18C60-E7CD-9B48-B0F9-B395CE413A5C}"/>
              </a:ext>
            </a:extLst>
          </p:cNvPr>
          <p:cNvSpPr/>
          <p:nvPr/>
        </p:nvSpPr>
        <p:spPr>
          <a:xfrm>
            <a:off x="7916092" y="1812479"/>
            <a:ext cx="744583" cy="404948"/>
          </a:xfrm>
          <a:prstGeom prst="roundRect">
            <a:avLst/>
          </a:prstGeom>
          <a:gradFill flip="none" rotWithShape="1">
            <a:gsLst>
              <a:gs pos="0">
                <a:schemeClr val="accent1">
                  <a:tint val="100000"/>
                  <a:shade val="100000"/>
                  <a:satMod val="130000"/>
                </a:schemeClr>
              </a:gs>
              <a:gs pos="100000">
                <a:schemeClr val="accent1">
                  <a:tint val="50000"/>
                  <a:shade val="100000"/>
                  <a:satMod val="350000"/>
                </a:schemeClr>
              </a:gs>
            </a:gsLst>
            <a:lin ang="2700000" scaled="1"/>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47000715-581A-1D40-9208-DE3CFFF49B03}"/>
              </a:ext>
            </a:extLst>
          </p:cNvPr>
          <p:cNvCxnSpPr>
            <a:stCxn id="11" idx="1"/>
            <a:endCxn id="12" idx="3"/>
          </p:cNvCxnSpPr>
          <p:nvPr/>
        </p:nvCxnSpPr>
        <p:spPr>
          <a:xfrm flipH="1">
            <a:off x="8660675" y="2014953"/>
            <a:ext cx="40494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69EFD22E-4DA1-8342-8F0F-2CE9C0172B81}"/>
              </a:ext>
            </a:extLst>
          </p:cNvPr>
          <p:cNvCxnSpPr/>
          <p:nvPr/>
        </p:nvCxnSpPr>
        <p:spPr>
          <a:xfrm flipH="1">
            <a:off x="7511143" y="2014953"/>
            <a:ext cx="40494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99D66758-97D2-8745-91C0-C62075092476}"/>
              </a:ext>
            </a:extLst>
          </p:cNvPr>
          <p:cNvCxnSpPr/>
          <p:nvPr/>
        </p:nvCxnSpPr>
        <p:spPr>
          <a:xfrm flipH="1">
            <a:off x="6374675" y="2014953"/>
            <a:ext cx="40494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D82A8AA2-BB9A-D045-A53C-AB810CBCAA03}"/>
              </a:ext>
            </a:extLst>
          </p:cNvPr>
          <p:cNvCxnSpPr/>
          <p:nvPr/>
        </p:nvCxnSpPr>
        <p:spPr>
          <a:xfrm flipH="1">
            <a:off x="5212080" y="2014953"/>
            <a:ext cx="40494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3262ADB1-CD5F-7C45-94BF-83A846155C70}"/>
              </a:ext>
            </a:extLst>
          </p:cNvPr>
          <p:cNvCxnSpPr/>
          <p:nvPr/>
        </p:nvCxnSpPr>
        <p:spPr>
          <a:xfrm flipH="1">
            <a:off x="4062549" y="2014953"/>
            <a:ext cx="40494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380C03F3-680A-D344-AFDF-C0B7656922F5}"/>
              </a:ext>
            </a:extLst>
          </p:cNvPr>
          <p:cNvSpPr txBox="1"/>
          <p:nvPr/>
        </p:nvSpPr>
        <p:spPr>
          <a:xfrm>
            <a:off x="1372427" y="1784120"/>
            <a:ext cx="1157689" cy="461665"/>
          </a:xfrm>
          <a:prstGeom prst="rect">
            <a:avLst/>
          </a:prstGeom>
          <a:noFill/>
        </p:spPr>
        <p:txBody>
          <a:bodyPr wrap="none" rtlCol="0">
            <a:spAutoFit/>
          </a:bodyPr>
          <a:lstStyle/>
          <a:p>
            <a:r>
              <a:rPr lang="en-US" dirty="0"/>
              <a:t>BP Cells</a:t>
            </a:r>
          </a:p>
        </p:txBody>
      </p:sp>
      <p:sp>
        <p:nvSpPr>
          <p:cNvPr id="21" name="Magnetic Disk 20">
            <a:extLst>
              <a:ext uri="{FF2B5EF4-FFF2-40B4-BE49-F238E27FC236}">
                <a16:creationId xmlns:a16="http://schemas.microsoft.com/office/drawing/2014/main" id="{2028D9D5-D320-DC40-A70A-D94874E89BBA}"/>
              </a:ext>
            </a:extLst>
          </p:cNvPr>
          <p:cNvSpPr/>
          <p:nvPr/>
        </p:nvSpPr>
        <p:spPr>
          <a:xfrm>
            <a:off x="5786846" y="2811785"/>
            <a:ext cx="1423851" cy="594358"/>
          </a:xfrm>
          <a:prstGeom prst="flowChartMagneticDisk">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lin ang="2700000" scaled="1"/>
            <a:tileRect/>
          </a:gradFill>
          <a:ln w="19050"/>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Weight</a:t>
            </a:r>
          </a:p>
        </p:txBody>
      </p:sp>
      <p:cxnSp>
        <p:nvCxnSpPr>
          <p:cNvPr id="23" name="Straight Arrow Connector 22">
            <a:extLst>
              <a:ext uri="{FF2B5EF4-FFF2-40B4-BE49-F238E27FC236}">
                <a16:creationId xmlns:a16="http://schemas.microsoft.com/office/drawing/2014/main" id="{84D4C403-C7AE-6148-B5DE-E76FD865C08A}"/>
              </a:ext>
            </a:extLst>
          </p:cNvPr>
          <p:cNvCxnSpPr>
            <a:stCxn id="11" idx="2"/>
          </p:cNvCxnSpPr>
          <p:nvPr/>
        </p:nvCxnSpPr>
        <p:spPr>
          <a:xfrm flipH="1">
            <a:off x="7419703" y="2217427"/>
            <a:ext cx="2018213" cy="796834"/>
          </a:xfrm>
          <a:prstGeom prst="straightConnector1">
            <a:avLst/>
          </a:prstGeom>
          <a:ln w="76200">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0521FEFF-FF87-2341-9388-880F3BC2B7B8}"/>
              </a:ext>
            </a:extLst>
          </p:cNvPr>
          <p:cNvCxnSpPr>
            <a:stCxn id="12" idx="2"/>
          </p:cNvCxnSpPr>
          <p:nvPr/>
        </p:nvCxnSpPr>
        <p:spPr>
          <a:xfrm flipH="1">
            <a:off x="7210697" y="2217427"/>
            <a:ext cx="1077687" cy="594358"/>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EC919ED7-2C1D-D14F-9571-22898EAD47EE}"/>
              </a:ext>
            </a:extLst>
          </p:cNvPr>
          <p:cNvCxnSpPr>
            <a:stCxn id="9" idx="2"/>
          </p:cNvCxnSpPr>
          <p:nvPr/>
        </p:nvCxnSpPr>
        <p:spPr>
          <a:xfrm flipH="1">
            <a:off x="6766560" y="2217427"/>
            <a:ext cx="385356" cy="50292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9E8A6F1F-4555-E546-9517-742BA28F54EC}"/>
              </a:ext>
            </a:extLst>
          </p:cNvPr>
          <p:cNvCxnSpPr>
            <a:stCxn id="10" idx="2"/>
          </p:cNvCxnSpPr>
          <p:nvPr/>
        </p:nvCxnSpPr>
        <p:spPr>
          <a:xfrm>
            <a:off x="6002384" y="2217427"/>
            <a:ext cx="303710" cy="502920"/>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8F61BFFC-FAFE-5744-86DF-760AA43974FA}"/>
              </a:ext>
            </a:extLst>
          </p:cNvPr>
          <p:cNvCxnSpPr>
            <a:stCxn id="6" idx="2"/>
          </p:cNvCxnSpPr>
          <p:nvPr/>
        </p:nvCxnSpPr>
        <p:spPr>
          <a:xfrm>
            <a:off x="4839790" y="2217427"/>
            <a:ext cx="997676" cy="594358"/>
          </a:xfrm>
          <a:prstGeom prst="straightConnector1">
            <a:avLst/>
          </a:prstGeom>
          <a:ln w="19050">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31B0EC8E-855A-C24F-9FF9-0F530B887E1A}"/>
              </a:ext>
            </a:extLst>
          </p:cNvPr>
          <p:cNvCxnSpPr>
            <a:stCxn id="8" idx="2"/>
          </p:cNvCxnSpPr>
          <p:nvPr/>
        </p:nvCxnSpPr>
        <p:spPr>
          <a:xfrm>
            <a:off x="3690258" y="2217427"/>
            <a:ext cx="1982289" cy="796834"/>
          </a:xfrm>
          <a:prstGeom prst="straightConnector1">
            <a:avLst/>
          </a:prstGeom>
          <a:ln w="12700">
            <a:tailEnd type="triangle"/>
          </a:ln>
        </p:spPr>
        <p:style>
          <a:lnRef idx="2">
            <a:schemeClr val="accent1"/>
          </a:lnRef>
          <a:fillRef idx="0">
            <a:schemeClr val="accent1"/>
          </a:fillRef>
          <a:effectRef idx="1">
            <a:schemeClr val="accent1"/>
          </a:effectRef>
          <a:fontRef idx="minor">
            <a:schemeClr val="tx1"/>
          </a:fontRef>
        </p:style>
      </p:cxnSp>
      <p:pic>
        <p:nvPicPr>
          <p:cNvPr id="35" name="Picture 34">
            <a:extLst>
              <a:ext uri="{FF2B5EF4-FFF2-40B4-BE49-F238E27FC236}">
                <a16:creationId xmlns:a16="http://schemas.microsoft.com/office/drawing/2014/main" id="{C083BCA3-6ADD-374B-BC0F-F10DF84E1D81}"/>
              </a:ext>
            </a:extLst>
          </p:cNvPr>
          <p:cNvPicPr>
            <a:picLocks noChangeAspect="1"/>
          </p:cNvPicPr>
          <p:nvPr/>
        </p:nvPicPr>
        <p:blipFill>
          <a:blip r:embed="rId3"/>
          <a:stretch>
            <a:fillRect/>
          </a:stretch>
        </p:blipFill>
        <p:spPr>
          <a:xfrm>
            <a:off x="1058956" y="3956596"/>
            <a:ext cx="4642983" cy="1634953"/>
          </a:xfrm>
          <a:prstGeom prst="rect">
            <a:avLst/>
          </a:prstGeom>
        </p:spPr>
      </p:pic>
      <p:pic>
        <p:nvPicPr>
          <p:cNvPr id="37" name="Picture 36">
            <a:extLst>
              <a:ext uri="{FF2B5EF4-FFF2-40B4-BE49-F238E27FC236}">
                <a16:creationId xmlns:a16="http://schemas.microsoft.com/office/drawing/2014/main" id="{99C1BBFE-4682-3B46-A6D5-739599753759}"/>
              </a:ext>
            </a:extLst>
          </p:cNvPr>
          <p:cNvPicPr>
            <a:picLocks noChangeAspect="1"/>
          </p:cNvPicPr>
          <p:nvPr/>
        </p:nvPicPr>
        <p:blipFill>
          <a:blip r:embed="rId4"/>
          <a:stretch>
            <a:fillRect/>
          </a:stretch>
        </p:blipFill>
        <p:spPr>
          <a:xfrm>
            <a:off x="6486887" y="3956597"/>
            <a:ext cx="4704507" cy="1644086"/>
          </a:xfrm>
          <a:prstGeom prst="rect">
            <a:avLst/>
          </a:prstGeom>
        </p:spPr>
      </p:pic>
      <p:sp>
        <p:nvSpPr>
          <p:cNvPr id="38" name="TextBox 37">
            <a:extLst>
              <a:ext uri="{FF2B5EF4-FFF2-40B4-BE49-F238E27FC236}">
                <a16:creationId xmlns:a16="http://schemas.microsoft.com/office/drawing/2014/main" id="{8144A91E-BD21-3C41-AEE6-EDA508A78029}"/>
              </a:ext>
            </a:extLst>
          </p:cNvPr>
          <p:cNvSpPr txBox="1"/>
          <p:nvPr/>
        </p:nvSpPr>
        <p:spPr>
          <a:xfrm>
            <a:off x="2646111" y="3533506"/>
            <a:ext cx="1468672" cy="461665"/>
          </a:xfrm>
          <a:prstGeom prst="rect">
            <a:avLst/>
          </a:prstGeom>
          <a:noFill/>
        </p:spPr>
        <p:txBody>
          <a:bodyPr wrap="none" rtlCol="0">
            <a:spAutoFit/>
          </a:bodyPr>
          <a:lstStyle/>
          <a:p>
            <a:r>
              <a:rPr lang="en-US" dirty="0"/>
              <a:t>Single loss</a:t>
            </a:r>
          </a:p>
        </p:txBody>
      </p:sp>
      <p:sp>
        <p:nvSpPr>
          <p:cNvPr id="39" name="TextBox 38">
            <a:extLst>
              <a:ext uri="{FF2B5EF4-FFF2-40B4-BE49-F238E27FC236}">
                <a16:creationId xmlns:a16="http://schemas.microsoft.com/office/drawing/2014/main" id="{ED549690-7559-B34D-9970-C34C72F5FAB8}"/>
              </a:ext>
            </a:extLst>
          </p:cNvPr>
          <p:cNvSpPr txBox="1"/>
          <p:nvPr/>
        </p:nvSpPr>
        <p:spPr>
          <a:xfrm>
            <a:off x="7761454" y="3523290"/>
            <a:ext cx="2568332" cy="461665"/>
          </a:xfrm>
          <a:prstGeom prst="rect">
            <a:avLst/>
          </a:prstGeom>
          <a:noFill/>
        </p:spPr>
        <p:txBody>
          <a:bodyPr wrap="none" rtlCol="0">
            <a:spAutoFit/>
          </a:bodyPr>
          <a:lstStyle/>
          <a:p>
            <a:r>
              <a:rPr lang="en-US" dirty="0"/>
              <a:t>Per-timestamp loss</a:t>
            </a:r>
          </a:p>
        </p:txBody>
      </p:sp>
      <p:sp>
        <p:nvSpPr>
          <p:cNvPr id="3" name="TextBox 2">
            <a:extLst>
              <a:ext uri="{FF2B5EF4-FFF2-40B4-BE49-F238E27FC236}">
                <a16:creationId xmlns:a16="http://schemas.microsoft.com/office/drawing/2014/main" id="{EC1ED3C6-7719-1848-86D1-41EDB94E2939}"/>
              </a:ext>
            </a:extLst>
          </p:cNvPr>
          <p:cNvSpPr txBox="1"/>
          <p:nvPr/>
        </p:nvSpPr>
        <p:spPr>
          <a:xfrm>
            <a:off x="3111675" y="5680338"/>
            <a:ext cx="6162072" cy="461665"/>
          </a:xfrm>
          <a:prstGeom prst="rect">
            <a:avLst/>
          </a:prstGeom>
          <a:noFill/>
        </p:spPr>
        <p:txBody>
          <a:bodyPr wrap="none" rtlCol="0">
            <a:spAutoFit/>
          </a:bodyPr>
          <a:lstStyle/>
          <a:p>
            <a:r>
              <a:rPr lang="en-US" dirty="0"/>
              <a:t>Importance of the cell computation is </a:t>
            </a:r>
            <a:r>
              <a:rPr lang="en-US" dirty="0">
                <a:solidFill>
                  <a:srgbClr val="FF0000"/>
                </a:solidFill>
              </a:rPr>
              <a:t>different.</a:t>
            </a:r>
            <a:r>
              <a:rPr lang="en-US" dirty="0"/>
              <a:t> </a:t>
            </a:r>
          </a:p>
        </p:txBody>
      </p:sp>
      <p:sp>
        <p:nvSpPr>
          <p:cNvPr id="28" name="TextBox 27">
            <a:extLst>
              <a:ext uri="{FF2B5EF4-FFF2-40B4-BE49-F238E27FC236}">
                <a16:creationId xmlns:a16="http://schemas.microsoft.com/office/drawing/2014/main" id="{8F325B89-447E-0B44-9B9B-AE2D89973784}"/>
              </a:ext>
            </a:extLst>
          </p:cNvPr>
          <p:cNvSpPr txBox="1"/>
          <p:nvPr/>
        </p:nvSpPr>
        <p:spPr>
          <a:xfrm>
            <a:off x="3833410" y="6194733"/>
            <a:ext cx="4718599" cy="461665"/>
          </a:xfrm>
          <a:prstGeom prst="rect">
            <a:avLst/>
          </a:prstGeom>
          <a:noFill/>
        </p:spPr>
        <p:txBody>
          <a:bodyPr wrap="none" rtlCol="0">
            <a:spAutoFit/>
          </a:bodyPr>
          <a:lstStyle/>
          <a:p>
            <a:r>
              <a:rPr lang="en-US" dirty="0"/>
              <a:t>Some cells make </a:t>
            </a:r>
            <a:r>
              <a:rPr lang="en-US" dirty="0">
                <a:solidFill>
                  <a:srgbClr val="FF0000"/>
                </a:solidFill>
              </a:rPr>
              <a:t>trivial contribution.</a:t>
            </a:r>
          </a:p>
        </p:txBody>
      </p:sp>
    </p:spTree>
    <p:extLst>
      <p:ext uri="{BB962C8B-B14F-4D97-AF65-F5344CB8AC3E}">
        <p14:creationId xmlns:p14="http://schemas.microsoft.com/office/powerpoint/2010/main" val="30353776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5959FB-1277-414F-980A-E12E6840244E}"/>
              </a:ext>
            </a:extLst>
          </p:cNvPr>
          <p:cNvSpPr>
            <a:spLocks noGrp="1"/>
          </p:cNvSpPr>
          <p:nvPr>
            <p:ph type="title"/>
          </p:nvPr>
        </p:nvSpPr>
        <p:spPr/>
        <p:txBody>
          <a:bodyPr/>
          <a:lstStyle/>
          <a:p>
            <a:r>
              <a:rPr lang="en-US" dirty="0"/>
              <a:t>Insignificant BP Cell prediction	</a:t>
            </a:r>
          </a:p>
        </p:txBody>
      </p:sp>
      <p:grpSp>
        <p:nvGrpSpPr>
          <p:cNvPr id="20" name="Group 19">
            <a:extLst>
              <a:ext uri="{FF2B5EF4-FFF2-40B4-BE49-F238E27FC236}">
                <a16:creationId xmlns:a16="http://schemas.microsoft.com/office/drawing/2014/main" id="{F5948F4C-3151-A04A-8C01-BB7FB9F9F340}"/>
              </a:ext>
            </a:extLst>
          </p:cNvPr>
          <p:cNvGrpSpPr/>
          <p:nvPr/>
        </p:nvGrpSpPr>
        <p:grpSpPr>
          <a:xfrm>
            <a:off x="3007389" y="1480150"/>
            <a:ext cx="5040441" cy="2293312"/>
            <a:chOff x="3007389" y="1480150"/>
            <a:chExt cx="5040441" cy="2293312"/>
          </a:xfrm>
        </p:grpSpPr>
        <p:sp>
          <p:nvSpPr>
            <p:cNvPr id="3" name="Line Callout 1 (Border and Accent Bar) 2">
              <a:extLst>
                <a:ext uri="{FF2B5EF4-FFF2-40B4-BE49-F238E27FC236}">
                  <a16:creationId xmlns:a16="http://schemas.microsoft.com/office/drawing/2014/main" id="{68A658AB-4C2C-DC48-9E36-5D44BB8E92C7}"/>
                </a:ext>
              </a:extLst>
            </p:cNvPr>
            <p:cNvSpPr/>
            <p:nvPr/>
          </p:nvSpPr>
          <p:spPr>
            <a:xfrm rot="16200000">
              <a:off x="4404366" y="1196865"/>
              <a:ext cx="422030" cy="988599"/>
            </a:xfrm>
            <a:prstGeom prst="accentBorderCallout1">
              <a:avLst>
                <a:gd name="adj1" fmla="val 59135"/>
                <a:gd name="adj2" fmla="val -16228"/>
                <a:gd name="adj3" fmla="val 108654"/>
                <a:gd name="adj4" fmla="val -60555"/>
              </a:avLst>
            </a:prstGeom>
            <a:ln w="19050">
              <a:solidFill>
                <a:srgbClr val="FF9300"/>
              </a:solidFill>
            </a:ln>
          </p:spPr>
          <p:style>
            <a:lnRef idx="3">
              <a:schemeClr val="lt1"/>
            </a:lnRef>
            <a:fillRef idx="1">
              <a:schemeClr val="accent3"/>
            </a:fillRef>
            <a:effectRef idx="1">
              <a:schemeClr val="accent3"/>
            </a:effectRef>
            <a:fontRef idx="minor">
              <a:schemeClr val="lt1"/>
            </a:fontRef>
          </p:style>
          <p:txBody>
            <a:bodyPr vert="vert" rtlCol="0" anchor="ctr"/>
            <a:lstStyle/>
            <a:p>
              <a:pPr algn="ctr"/>
              <a:r>
                <a:rPr lang="en-US" sz="1400" dirty="0">
                  <a:solidFill>
                    <a:schemeClr val="tx1"/>
                  </a:solidFill>
                </a:rPr>
                <a:t>Total Layer Number</a:t>
              </a:r>
            </a:p>
          </p:txBody>
        </p:sp>
        <p:sp>
          <p:nvSpPr>
            <p:cNvPr id="5" name="Line Callout 1 (Border and Accent Bar) 4">
              <a:extLst>
                <a:ext uri="{FF2B5EF4-FFF2-40B4-BE49-F238E27FC236}">
                  <a16:creationId xmlns:a16="http://schemas.microsoft.com/office/drawing/2014/main" id="{01A1F804-7657-264E-BF29-C13CD449C45E}"/>
                </a:ext>
              </a:extLst>
            </p:cNvPr>
            <p:cNvSpPr/>
            <p:nvPr/>
          </p:nvSpPr>
          <p:spPr>
            <a:xfrm rot="16200000">
              <a:off x="3290674" y="3068147"/>
              <a:ext cx="422030" cy="988599"/>
            </a:xfrm>
            <a:prstGeom prst="accentBorderCallout1">
              <a:avLst>
                <a:gd name="adj1" fmla="val 57949"/>
                <a:gd name="adj2" fmla="val 114328"/>
                <a:gd name="adj3" fmla="val 109840"/>
                <a:gd name="adj4" fmla="val 167223"/>
              </a:avLst>
            </a:prstGeom>
            <a:ln w="19050">
              <a:solidFill>
                <a:srgbClr val="FF9300"/>
              </a:solidFill>
            </a:ln>
          </p:spPr>
          <p:style>
            <a:lnRef idx="3">
              <a:schemeClr val="lt1"/>
            </a:lnRef>
            <a:fillRef idx="1">
              <a:schemeClr val="accent3"/>
            </a:fillRef>
            <a:effectRef idx="1">
              <a:schemeClr val="accent3"/>
            </a:effectRef>
            <a:fontRef idx="minor">
              <a:schemeClr val="lt1"/>
            </a:fontRef>
          </p:style>
          <p:txBody>
            <a:bodyPr vert="vert" rtlCol="0" anchor="ctr"/>
            <a:lstStyle/>
            <a:p>
              <a:pPr algn="ctr"/>
              <a:r>
                <a:rPr lang="en-US" sz="1400" dirty="0">
                  <a:solidFill>
                    <a:schemeClr val="tx1"/>
                  </a:solidFill>
                </a:rPr>
                <a:t>Total Layer Length</a:t>
              </a:r>
            </a:p>
          </p:txBody>
        </p:sp>
        <p:sp>
          <p:nvSpPr>
            <p:cNvPr id="6" name="Line Callout 1 (Border and Accent Bar) 5">
              <a:extLst>
                <a:ext uri="{FF2B5EF4-FFF2-40B4-BE49-F238E27FC236}">
                  <a16:creationId xmlns:a16="http://schemas.microsoft.com/office/drawing/2014/main" id="{05E3F152-D805-0244-9DDD-988C734B5524}"/>
                </a:ext>
              </a:extLst>
            </p:cNvPr>
            <p:cNvSpPr/>
            <p:nvPr/>
          </p:nvSpPr>
          <p:spPr>
            <a:xfrm rot="16200000">
              <a:off x="6256613" y="1196865"/>
              <a:ext cx="422030" cy="988599"/>
            </a:xfrm>
            <a:prstGeom prst="accentBorderCallout1">
              <a:avLst>
                <a:gd name="adj1" fmla="val 59135"/>
                <a:gd name="adj2" fmla="val -16228"/>
                <a:gd name="adj3" fmla="val 33947"/>
                <a:gd name="adj4" fmla="val -71666"/>
              </a:avLst>
            </a:prstGeom>
            <a:ln w="19050">
              <a:solidFill>
                <a:srgbClr val="FF9300"/>
              </a:solidFill>
            </a:ln>
          </p:spPr>
          <p:style>
            <a:lnRef idx="3">
              <a:schemeClr val="lt1"/>
            </a:lnRef>
            <a:fillRef idx="1">
              <a:schemeClr val="accent3"/>
            </a:fillRef>
            <a:effectRef idx="1">
              <a:schemeClr val="accent3"/>
            </a:effectRef>
            <a:fontRef idx="minor">
              <a:schemeClr val="lt1"/>
            </a:fontRef>
          </p:style>
          <p:txBody>
            <a:bodyPr vert="vert" rtlCol="0" anchor="ctr"/>
            <a:lstStyle/>
            <a:p>
              <a:pPr algn="ctr"/>
              <a:r>
                <a:rPr lang="en-US" sz="1400" dirty="0">
                  <a:solidFill>
                    <a:schemeClr val="tx1"/>
                  </a:solidFill>
                </a:rPr>
                <a:t>Current Layer ID</a:t>
              </a:r>
            </a:p>
          </p:txBody>
        </p:sp>
        <p:sp>
          <p:nvSpPr>
            <p:cNvPr id="7" name="Line Callout 1 (Border and Accent Bar) 6">
              <a:extLst>
                <a:ext uri="{FF2B5EF4-FFF2-40B4-BE49-F238E27FC236}">
                  <a16:creationId xmlns:a16="http://schemas.microsoft.com/office/drawing/2014/main" id="{29C452F3-FFC4-FC48-A6B9-20214783E8EB}"/>
                </a:ext>
              </a:extLst>
            </p:cNvPr>
            <p:cNvSpPr/>
            <p:nvPr/>
          </p:nvSpPr>
          <p:spPr>
            <a:xfrm rot="16200000">
              <a:off x="5268014" y="3068147"/>
              <a:ext cx="422030" cy="988599"/>
            </a:xfrm>
            <a:prstGeom prst="accentBorderCallout1">
              <a:avLst>
                <a:gd name="adj1" fmla="val 57949"/>
                <a:gd name="adj2" fmla="val 114328"/>
                <a:gd name="adj3" fmla="val 56478"/>
                <a:gd name="adj4" fmla="val 172778"/>
              </a:avLst>
            </a:prstGeom>
            <a:ln w="19050">
              <a:solidFill>
                <a:srgbClr val="FF9300"/>
              </a:solidFill>
            </a:ln>
          </p:spPr>
          <p:style>
            <a:lnRef idx="3">
              <a:schemeClr val="lt1"/>
            </a:lnRef>
            <a:fillRef idx="1">
              <a:schemeClr val="accent3"/>
            </a:fillRef>
            <a:effectRef idx="1">
              <a:schemeClr val="accent3"/>
            </a:effectRef>
            <a:fontRef idx="minor">
              <a:schemeClr val="lt1"/>
            </a:fontRef>
          </p:style>
          <p:txBody>
            <a:bodyPr vert="vert" rtlCol="0" anchor="ctr"/>
            <a:lstStyle/>
            <a:p>
              <a:pPr algn="ctr"/>
              <a:r>
                <a:rPr lang="en-US" sz="1400" dirty="0">
                  <a:solidFill>
                    <a:schemeClr val="tx1"/>
                  </a:solidFill>
                </a:rPr>
                <a:t>Current Cell Location</a:t>
              </a:r>
            </a:p>
          </p:txBody>
        </p:sp>
        <p:sp>
          <p:nvSpPr>
            <p:cNvPr id="8" name="Line Callout 1 (Border and Accent Bar) 7">
              <a:extLst>
                <a:ext uri="{FF2B5EF4-FFF2-40B4-BE49-F238E27FC236}">
                  <a16:creationId xmlns:a16="http://schemas.microsoft.com/office/drawing/2014/main" id="{1515DCCB-1FDA-A843-81C7-161F77B23931}"/>
                </a:ext>
              </a:extLst>
            </p:cNvPr>
            <p:cNvSpPr/>
            <p:nvPr/>
          </p:nvSpPr>
          <p:spPr>
            <a:xfrm flipH="1">
              <a:off x="6961928" y="2845408"/>
              <a:ext cx="1085902" cy="413607"/>
            </a:xfrm>
            <a:prstGeom prst="accentBorderCallout1">
              <a:avLst>
                <a:gd name="adj1" fmla="val 28766"/>
                <a:gd name="adj2" fmla="val 110167"/>
                <a:gd name="adj3" fmla="val -6371"/>
                <a:gd name="adj4" fmla="val 144531"/>
              </a:avLst>
            </a:prstGeom>
            <a:ln w="19050">
              <a:solidFill>
                <a:srgbClr val="FF9300"/>
              </a:solidFill>
            </a:ln>
          </p:spPr>
          <p:style>
            <a:lnRef idx="3">
              <a:schemeClr val="lt1"/>
            </a:lnRef>
            <a:fillRef idx="1">
              <a:schemeClr val="accent3"/>
            </a:fillRef>
            <a:effectRef idx="1">
              <a:schemeClr val="accent3"/>
            </a:effectRef>
            <a:fontRef idx="minor">
              <a:schemeClr val="lt1"/>
            </a:fontRef>
          </p:style>
          <p:txBody>
            <a:bodyPr vert="horz" rtlCol="0" anchor="ctr"/>
            <a:lstStyle/>
            <a:p>
              <a:pPr algn="ctr"/>
              <a:r>
                <a:rPr lang="en-US" sz="1400" dirty="0">
                  <a:solidFill>
                    <a:schemeClr val="tx1"/>
                  </a:solidFill>
                </a:rPr>
                <a:t>Loss Type Factor</a:t>
              </a:r>
            </a:p>
          </p:txBody>
        </p:sp>
      </p:grpSp>
      <p:sp>
        <p:nvSpPr>
          <p:cNvPr id="9" name="Line Callout 1 (Border and Accent Bar) 8">
            <a:extLst>
              <a:ext uri="{FF2B5EF4-FFF2-40B4-BE49-F238E27FC236}">
                <a16:creationId xmlns:a16="http://schemas.microsoft.com/office/drawing/2014/main" id="{D6C91088-7001-DD42-A2FC-D268519E6E92}"/>
              </a:ext>
            </a:extLst>
          </p:cNvPr>
          <p:cNvSpPr/>
          <p:nvPr/>
        </p:nvSpPr>
        <p:spPr>
          <a:xfrm flipH="1">
            <a:off x="1663096" y="1580990"/>
            <a:ext cx="1085902" cy="413607"/>
          </a:xfrm>
          <a:prstGeom prst="accentBorderCallout1">
            <a:avLst>
              <a:gd name="adj1" fmla="val 51441"/>
              <a:gd name="adj2" fmla="val -8586"/>
              <a:gd name="adj3" fmla="val 158022"/>
              <a:gd name="adj4" fmla="val -54110"/>
            </a:avLst>
          </a:prstGeom>
          <a:ln w="19050">
            <a:solidFill>
              <a:srgbClr val="FF9300"/>
            </a:solidFill>
          </a:ln>
        </p:spPr>
        <p:style>
          <a:lnRef idx="3">
            <a:schemeClr val="lt1"/>
          </a:lnRef>
          <a:fillRef idx="1">
            <a:schemeClr val="accent3"/>
          </a:fillRef>
          <a:effectRef idx="1">
            <a:schemeClr val="accent3"/>
          </a:effectRef>
          <a:fontRef idx="minor">
            <a:schemeClr val="lt1"/>
          </a:fontRef>
        </p:style>
        <p:txBody>
          <a:bodyPr vert="horz" rtlCol="0" anchor="ctr"/>
          <a:lstStyle/>
          <a:p>
            <a:pPr algn="ctr"/>
            <a:r>
              <a:rPr lang="en-US" sz="1400" dirty="0">
                <a:solidFill>
                  <a:schemeClr val="tx1"/>
                </a:solidFill>
              </a:rPr>
              <a:t>Mag Factor</a:t>
            </a:r>
          </a:p>
        </p:txBody>
      </p:sp>
      <p:grpSp>
        <p:nvGrpSpPr>
          <p:cNvPr id="19" name="Group 18">
            <a:extLst>
              <a:ext uri="{FF2B5EF4-FFF2-40B4-BE49-F238E27FC236}">
                <a16:creationId xmlns:a16="http://schemas.microsoft.com/office/drawing/2014/main" id="{327D5F6D-84C4-6F49-A2C2-A9BCBB4ABFA2}"/>
              </a:ext>
            </a:extLst>
          </p:cNvPr>
          <p:cNvGrpSpPr/>
          <p:nvPr/>
        </p:nvGrpSpPr>
        <p:grpSpPr>
          <a:xfrm>
            <a:off x="690077" y="2174631"/>
            <a:ext cx="6434398" cy="904350"/>
            <a:chOff x="690077" y="2174631"/>
            <a:chExt cx="6434398" cy="904350"/>
          </a:xfrm>
        </p:grpSpPr>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7DB6843A-7961-A044-AEE8-4756D4A149C8}"/>
                    </a:ext>
                  </a:extLst>
                </p:cNvPr>
                <p:cNvSpPr txBox="1"/>
                <p:nvPr/>
              </p:nvSpPr>
              <p:spPr>
                <a:xfrm>
                  <a:off x="1910868" y="2174631"/>
                  <a:ext cx="5213607" cy="90435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𝛿</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𝑊</m:t>
                            </m:r>
                          </m:e>
                          <m:sub>
                            <m:r>
                              <a:rPr lang="en-US" b="0" i="1" smtClean="0">
                                <a:latin typeface="Cambria Math" panose="02040503050406030204" pitchFamily="18" charset="0"/>
                                <a:ea typeface="Cambria Math" panose="02040503050406030204" pitchFamily="18" charset="0"/>
                              </a:rPr>
                              <m:t>𝑀𝑎𝑔</m:t>
                            </m:r>
                          </m:sub>
                        </m:sSub>
                        <m:r>
                          <a:rPr lang="en-US" b="0" i="1" smtClean="0">
                            <a:latin typeface="Cambria Math" panose="02040503050406030204" pitchFamily="18" charset="0"/>
                            <a:ea typeface="Cambria Math" panose="02040503050406030204" pitchFamily="18" charset="0"/>
                          </a:rPr>
                          <m:t>= </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m:t>
                            </m:r>
                            <m:nary>
                              <m:naryPr>
                                <m:chr m:val="∑"/>
                                <m:subHide m:val="on"/>
                                <m:supHide m:val="on"/>
                                <m:ctrlPr>
                                  <a:rPr lang="en-US" b="0" i="1" smtClean="0">
                                    <a:latin typeface="Cambria Math" panose="02040503050406030204" pitchFamily="18" charset="0"/>
                                    <a:ea typeface="Cambria Math" panose="02040503050406030204" pitchFamily="18" charset="0"/>
                                  </a:rPr>
                                </m:ctrlPr>
                              </m:naryPr>
                              <m:sub/>
                              <m:sup/>
                              <m:e>
                                <m:r>
                                  <a:rPr lang="en-US" b="0" i="1" smtClean="0">
                                    <a:latin typeface="Cambria Math" panose="02040503050406030204" pitchFamily="18" charset="0"/>
                                    <a:ea typeface="Cambria Math" panose="02040503050406030204" pitchFamily="18" charset="0"/>
                                  </a:rPr>
                                  <m:t>𝑙𝑜𝑠𝑠</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𝐿𝑁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𝑙𝑎𝑦𝑒𝑟𝐼𝐷</m:t>
                                </m:r>
                                <m:r>
                                  <a:rPr lang="en-US" b="0" i="1" smtClean="0">
                                    <a:latin typeface="Cambria Math" panose="02040503050406030204" pitchFamily="18" charset="0"/>
                                    <a:ea typeface="Cambria Math" panose="02040503050406030204" pitchFamily="18" charset="0"/>
                                  </a:rPr>
                                  <m:t>)</m:t>
                                </m:r>
                              </m:e>
                            </m:nary>
                          </m:num>
                          <m:den>
                            <m:sSup>
                              <m:sSupPr>
                                <m:ctrlPr>
                                  <a:rPr lang="en-US" b="0" i="1" smtClean="0">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𝐿𝐿</m:t>
                                </m:r>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𝑡𝑖𝑚𝑒𝑆𝑡𝑎𝑚𝑝</m:t>
                                </m:r>
                                <m:r>
                                  <a:rPr lang="en-US" i="1">
                                    <a:latin typeface="Cambria Math" panose="02040503050406030204" pitchFamily="18" charset="0"/>
                                    <a:ea typeface="Cambria Math" panose="02040503050406030204" pitchFamily="18" charset="0"/>
                                  </a:rPr>
                                  <m:t>)</m:t>
                                </m:r>
                              </m:e>
                              <m:sup>
                                <m:r>
                                  <a:rPr lang="en-US" b="0" i="1" smtClean="0">
                                    <a:latin typeface="Cambria Math" panose="02040503050406030204" pitchFamily="18" charset="0"/>
                                    <a:ea typeface="Cambria Math" panose="02040503050406030204" pitchFamily="18" charset="0"/>
                                  </a:rPr>
                                  <m:t>𝛽</m:t>
                                </m:r>
                              </m:sup>
                            </m:sSup>
                          </m:den>
                        </m:f>
                      </m:oMath>
                    </m:oMathPara>
                  </a14:m>
                  <a:endParaRPr lang="en-US" dirty="0"/>
                </a:p>
              </p:txBody>
            </p:sp>
          </mc:Choice>
          <mc:Fallback xmlns="">
            <p:sp>
              <p:nvSpPr>
                <p:cNvPr id="2" name="TextBox 1">
                  <a:extLst>
                    <a:ext uri="{FF2B5EF4-FFF2-40B4-BE49-F238E27FC236}">
                      <a16:creationId xmlns:a16="http://schemas.microsoft.com/office/drawing/2014/main" id="{7DB6843A-7961-A044-AEE8-4756D4A149C8}"/>
                    </a:ext>
                  </a:extLst>
                </p:cNvPr>
                <p:cNvSpPr txBox="1">
                  <a:spLocks noRot="1" noChangeAspect="1" noMove="1" noResize="1" noEditPoints="1" noAdjustHandles="1" noChangeArrowheads="1" noChangeShapeType="1" noTextEdit="1"/>
                </p:cNvSpPr>
                <p:nvPr/>
              </p:nvSpPr>
              <p:spPr>
                <a:xfrm>
                  <a:off x="1910868" y="2174631"/>
                  <a:ext cx="5213607" cy="904350"/>
                </a:xfrm>
                <a:prstGeom prst="rect">
                  <a:avLst/>
                </a:prstGeom>
                <a:blipFill>
                  <a:blip r:embed="rId3"/>
                  <a:stretch>
                    <a:fillRect t="-68056" b="-47222"/>
                  </a:stretch>
                </a:blipFill>
              </p:spPr>
              <p:txBody>
                <a:bodyPr/>
                <a:lstStyle/>
                <a:p>
                  <a:r>
                    <a:rPr lang="en-US">
                      <a:noFill/>
                    </a:rPr>
                    <a:t> </a:t>
                  </a:r>
                </a:p>
              </p:txBody>
            </p:sp>
          </mc:Fallback>
        </mc:AlternateContent>
        <p:sp>
          <p:nvSpPr>
            <p:cNvPr id="10" name="Line Callout 1 (Border and Accent Bar) 9">
              <a:extLst>
                <a:ext uri="{FF2B5EF4-FFF2-40B4-BE49-F238E27FC236}">
                  <a16:creationId xmlns:a16="http://schemas.microsoft.com/office/drawing/2014/main" id="{9AFC7FC4-4484-4F47-A81A-A33F097F0685}"/>
                </a:ext>
              </a:extLst>
            </p:cNvPr>
            <p:cNvSpPr/>
            <p:nvPr/>
          </p:nvSpPr>
          <p:spPr>
            <a:xfrm flipH="1">
              <a:off x="690077" y="2420002"/>
              <a:ext cx="1085902" cy="413607"/>
            </a:xfrm>
            <a:prstGeom prst="accentBorderCallout1">
              <a:avLst>
                <a:gd name="adj1" fmla="val 51441"/>
                <a:gd name="adj2" fmla="val -8586"/>
                <a:gd name="adj3" fmla="val 53151"/>
                <a:gd name="adj4" fmla="val -23882"/>
              </a:avLst>
            </a:prstGeom>
            <a:ln w="19050">
              <a:solidFill>
                <a:srgbClr val="FF9300"/>
              </a:solidFill>
            </a:ln>
          </p:spPr>
          <p:style>
            <a:lnRef idx="3">
              <a:schemeClr val="lt1"/>
            </a:lnRef>
            <a:fillRef idx="1">
              <a:schemeClr val="accent3"/>
            </a:fillRef>
            <a:effectRef idx="1">
              <a:schemeClr val="accent3"/>
            </a:effectRef>
            <a:fontRef idx="minor">
              <a:schemeClr val="lt1"/>
            </a:fontRef>
          </p:style>
          <p:txBody>
            <a:bodyPr vert="horz" rtlCol="0" anchor="ctr"/>
            <a:lstStyle/>
            <a:p>
              <a:pPr algn="ctr"/>
              <a:r>
                <a:rPr lang="en-US" sz="1400" dirty="0">
                  <a:solidFill>
                    <a:schemeClr val="tx1"/>
                  </a:solidFill>
                </a:rPr>
                <a:t>Predict Weight Mag</a:t>
              </a:r>
            </a:p>
          </p:txBody>
        </p:sp>
      </p:grpSp>
      <p:grpSp>
        <p:nvGrpSpPr>
          <p:cNvPr id="23" name="Group 22">
            <a:extLst>
              <a:ext uri="{FF2B5EF4-FFF2-40B4-BE49-F238E27FC236}">
                <a16:creationId xmlns:a16="http://schemas.microsoft.com/office/drawing/2014/main" id="{1FA450EF-D179-8540-BBFF-1F0372ED2D8E}"/>
              </a:ext>
            </a:extLst>
          </p:cNvPr>
          <p:cNvGrpSpPr/>
          <p:nvPr/>
        </p:nvGrpSpPr>
        <p:grpSpPr>
          <a:xfrm>
            <a:off x="973015" y="3848634"/>
            <a:ext cx="10175631" cy="2868602"/>
            <a:chOff x="973015" y="3848634"/>
            <a:chExt cx="10175631" cy="2868602"/>
          </a:xfrm>
        </p:grpSpPr>
        <p:pic>
          <p:nvPicPr>
            <p:cNvPr id="12" name="Picture 11">
              <a:extLst>
                <a:ext uri="{FF2B5EF4-FFF2-40B4-BE49-F238E27FC236}">
                  <a16:creationId xmlns:a16="http://schemas.microsoft.com/office/drawing/2014/main" id="{758CC1E0-9C04-0243-8F9B-A2B4F0FE48E2}"/>
                </a:ext>
              </a:extLst>
            </p:cNvPr>
            <p:cNvPicPr>
              <a:picLocks noChangeAspect="1"/>
            </p:cNvPicPr>
            <p:nvPr/>
          </p:nvPicPr>
          <p:blipFill>
            <a:blip r:embed="rId4"/>
            <a:stretch>
              <a:fillRect/>
            </a:stretch>
          </p:blipFill>
          <p:spPr>
            <a:xfrm>
              <a:off x="2006075" y="4471317"/>
              <a:ext cx="7926771" cy="2245919"/>
            </a:xfrm>
            <a:prstGeom prst="rect">
              <a:avLst/>
            </a:prstGeom>
          </p:spPr>
        </p:pic>
        <p:grpSp>
          <p:nvGrpSpPr>
            <p:cNvPr id="22" name="Group 21">
              <a:extLst>
                <a:ext uri="{FF2B5EF4-FFF2-40B4-BE49-F238E27FC236}">
                  <a16:creationId xmlns:a16="http://schemas.microsoft.com/office/drawing/2014/main" id="{AF523690-AD6C-0549-9E22-14EB3BBBC0CC}"/>
                </a:ext>
              </a:extLst>
            </p:cNvPr>
            <p:cNvGrpSpPr/>
            <p:nvPr/>
          </p:nvGrpSpPr>
          <p:grpSpPr>
            <a:xfrm>
              <a:off x="973015" y="3848634"/>
              <a:ext cx="10175631" cy="422022"/>
              <a:chOff x="973015" y="3848634"/>
              <a:chExt cx="10175631" cy="422022"/>
            </a:xfrm>
          </p:grpSpPr>
          <p:cxnSp>
            <p:nvCxnSpPr>
              <p:cNvPr id="14" name="Straight Connector 13">
                <a:extLst>
                  <a:ext uri="{FF2B5EF4-FFF2-40B4-BE49-F238E27FC236}">
                    <a16:creationId xmlns:a16="http://schemas.microsoft.com/office/drawing/2014/main" id="{945466F3-D2C1-7E4C-B876-85BA70EF480C}"/>
                  </a:ext>
                </a:extLst>
              </p:cNvPr>
              <p:cNvCxnSpPr/>
              <p:nvPr/>
            </p:nvCxnSpPr>
            <p:spPr>
              <a:xfrm>
                <a:off x="973015" y="4044462"/>
                <a:ext cx="10175631"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16" name="Right Arrow 15">
                <a:extLst>
                  <a:ext uri="{FF2B5EF4-FFF2-40B4-BE49-F238E27FC236}">
                    <a16:creationId xmlns:a16="http://schemas.microsoft.com/office/drawing/2014/main" id="{D30C90CE-1DAF-0443-9CE8-CA44C1A97736}"/>
                  </a:ext>
                </a:extLst>
              </p:cNvPr>
              <p:cNvSpPr/>
              <p:nvPr/>
            </p:nvSpPr>
            <p:spPr>
              <a:xfrm rot="5400000">
                <a:off x="5857681" y="3640138"/>
                <a:ext cx="422022" cy="839013"/>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grpSp>
      <p:grpSp>
        <p:nvGrpSpPr>
          <p:cNvPr id="21" name="Group 20">
            <a:extLst>
              <a:ext uri="{FF2B5EF4-FFF2-40B4-BE49-F238E27FC236}">
                <a16:creationId xmlns:a16="http://schemas.microsoft.com/office/drawing/2014/main" id="{CF41B4C6-5D05-334D-A537-A7E3CA70C301}"/>
              </a:ext>
            </a:extLst>
          </p:cNvPr>
          <p:cNvGrpSpPr/>
          <p:nvPr/>
        </p:nvGrpSpPr>
        <p:grpSpPr>
          <a:xfrm>
            <a:off x="8094407" y="1671347"/>
            <a:ext cx="3049834" cy="1348182"/>
            <a:chOff x="8094407" y="1671347"/>
            <a:chExt cx="3049834" cy="1348182"/>
          </a:xfrm>
        </p:grpSpPr>
        <p:sp>
          <p:nvSpPr>
            <p:cNvPr id="15" name="Right Arrow 14">
              <a:extLst>
                <a:ext uri="{FF2B5EF4-FFF2-40B4-BE49-F238E27FC236}">
                  <a16:creationId xmlns:a16="http://schemas.microsoft.com/office/drawing/2014/main" id="{8491AE1B-79FA-864D-B379-4D600ACB7C3C}"/>
                </a:ext>
              </a:extLst>
            </p:cNvPr>
            <p:cNvSpPr/>
            <p:nvPr/>
          </p:nvSpPr>
          <p:spPr>
            <a:xfrm>
              <a:off x="8522677" y="2180516"/>
              <a:ext cx="574431" cy="839013"/>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69346070-7395-D045-8675-B448A7AC4266}"/>
                </a:ext>
              </a:extLst>
            </p:cNvPr>
            <p:cNvSpPr txBox="1"/>
            <p:nvPr/>
          </p:nvSpPr>
          <p:spPr>
            <a:xfrm>
              <a:off x="8094407" y="1671347"/>
              <a:ext cx="1430969" cy="461665"/>
            </a:xfrm>
            <a:prstGeom prst="rect">
              <a:avLst/>
            </a:prstGeom>
            <a:noFill/>
          </p:spPr>
          <p:txBody>
            <a:bodyPr wrap="none" rtlCol="0">
              <a:spAutoFit/>
            </a:bodyPr>
            <a:lstStyle/>
            <a:p>
              <a:pPr algn="ctr"/>
              <a:r>
                <a:rPr lang="en-US" dirty="0"/>
                <a:t>Threshold</a:t>
              </a:r>
            </a:p>
          </p:txBody>
        </p:sp>
        <p:sp>
          <p:nvSpPr>
            <p:cNvPr id="18" name="TextBox 17">
              <a:extLst>
                <a:ext uri="{FF2B5EF4-FFF2-40B4-BE49-F238E27FC236}">
                  <a16:creationId xmlns:a16="http://schemas.microsoft.com/office/drawing/2014/main" id="{06081DB9-E5AF-3549-864A-09CBBF4AB9A9}"/>
                </a:ext>
              </a:extLst>
            </p:cNvPr>
            <p:cNvSpPr txBox="1"/>
            <p:nvPr/>
          </p:nvSpPr>
          <p:spPr>
            <a:xfrm>
              <a:off x="9286681" y="2330772"/>
              <a:ext cx="1857560" cy="461665"/>
            </a:xfrm>
            <a:prstGeom prst="rect">
              <a:avLst/>
            </a:prstGeom>
            <a:noFill/>
          </p:spPr>
          <p:txBody>
            <a:bodyPr wrap="none" rtlCol="0">
              <a:spAutoFit/>
            </a:bodyPr>
            <a:lstStyle/>
            <a:p>
              <a:pPr algn="ctr"/>
              <a:r>
                <a:rPr lang="en-US" dirty="0"/>
                <a:t>If Significant?</a:t>
              </a:r>
            </a:p>
          </p:txBody>
        </p:sp>
      </p:grpSp>
      <p:sp>
        <p:nvSpPr>
          <p:cNvPr id="24" name="Rectangle 23">
            <a:extLst>
              <a:ext uri="{FF2B5EF4-FFF2-40B4-BE49-F238E27FC236}">
                <a16:creationId xmlns:a16="http://schemas.microsoft.com/office/drawing/2014/main" id="{1C7D91CA-E9BB-7D4C-B5C2-640A38AAFBFF}"/>
              </a:ext>
            </a:extLst>
          </p:cNvPr>
          <p:cNvSpPr/>
          <p:nvPr/>
        </p:nvSpPr>
        <p:spPr>
          <a:xfrm>
            <a:off x="5410200" y="4466485"/>
            <a:ext cx="1714275" cy="2250750"/>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661BB82-C02B-7A4B-ABFC-4FD0092675D7}"/>
              </a:ext>
            </a:extLst>
          </p:cNvPr>
          <p:cNvSpPr/>
          <p:nvPr/>
        </p:nvSpPr>
        <p:spPr>
          <a:xfrm>
            <a:off x="7360920" y="4466485"/>
            <a:ext cx="1714275" cy="2250750"/>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A3BB0C44-7425-B34B-A48D-3D9DAE7EE77C}"/>
              </a:ext>
            </a:extLst>
          </p:cNvPr>
          <p:cNvSpPr/>
          <p:nvPr/>
        </p:nvSpPr>
        <p:spPr>
          <a:xfrm>
            <a:off x="4465320" y="5105400"/>
            <a:ext cx="944880" cy="1611835"/>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19E606A-2A5C-5B4A-8E15-F2F140719471}"/>
              </a:ext>
            </a:extLst>
          </p:cNvPr>
          <p:cNvSpPr/>
          <p:nvPr/>
        </p:nvSpPr>
        <p:spPr>
          <a:xfrm>
            <a:off x="9067800" y="5105400"/>
            <a:ext cx="944880" cy="1611835"/>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9900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left)">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up)">
                                      <p:cBhvr>
                                        <p:cTn id="22" dur="500"/>
                                        <p:tgtEl>
                                          <p:spTgt spid="23"/>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25"/>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24"/>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4" grpId="0" animBg="1"/>
      <p:bldP spid="24" grpId="1" animBg="1"/>
      <p:bldP spid="25" grpId="0" animBg="1"/>
      <p:bldP spid="25" grpId="1" animBg="1"/>
      <p:bldP spid="26" grpId="0" animBg="1"/>
      <p:bldP spid="2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0E22BF9-0C8D-7D43-88D8-B653B8A0AE6A}"/>
              </a:ext>
            </a:extLst>
          </p:cNvPr>
          <p:cNvSpPr>
            <a:spLocks noGrp="1"/>
          </p:cNvSpPr>
          <p:nvPr>
            <p:ph type="body" sz="quarter" idx="11"/>
          </p:nvPr>
        </p:nvSpPr>
        <p:spPr>
          <a:xfrm>
            <a:off x="597075" y="1691231"/>
            <a:ext cx="10926639" cy="4662864"/>
          </a:xfrm>
        </p:spPr>
        <p:txBody>
          <a:bodyPr/>
          <a:lstStyle/>
          <a:p>
            <a:pPr>
              <a:buFont typeface="Wingdings" pitchFamily="2" charset="2"/>
              <a:buChar char="Ø"/>
            </a:pPr>
            <a:r>
              <a:rPr lang="en-US" sz="2666" dirty="0">
                <a:solidFill>
                  <a:schemeClr val="accent4"/>
                </a:solidFill>
              </a:rPr>
              <a:t>Introduction and Motivation</a:t>
            </a:r>
          </a:p>
          <a:p>
            <a:pPr>
              <a:buFont typeface="Wingdings" pitchFamily="2" charset="2"/>
              <a:buChar char="Ø"/>
            </a:pPr>
            <a:r>
              <a:rPr lang="en-US" sz="2666" dirty="0">
                <a:solidFill>
                  <a:schemeClr val="accent4"/>
                </a:solidFill>
              </a:rPr>
              <a:t>Software Level Optimizations</a:t>
            </a:r>
          </a:p>
          <a:p>
            <a:pPr lvl="1">
              <a:buFont typeface="Wingdings" pitchFamily="2" charset="2"/>
              <a:buChar char="Ø"/>
            </a:pPr>
            <a:r>
              <a:rPr lang="en-US" sz="2133" dirty="0">
                <a:solidFill>
                  <a:schemeClr val="accent4"/>
                </a:solidFill>
              </a:rPr>
              <a:t>Cell Level Reduction for Intermediate Variables</a:t>
            </a:r>
          </a:p>
          <a:p>
            <a:pPr lvl="1">
              <a:buFont typeface="Wingdings" pitchFamily="2" charset="2"/>
              <a:buChar char="Ø"/>
            </a:pPr>
            <a:r>
              <a:rPr lang="en-US" sz="2133" dirty="0">
                <a:solidFill>
                  <a:schemeClr val="accent4"/>
                </a:solidFill>
              </a:rPr>
              <a:t>BP Layer Length Reduction</a:t>
            </a:r>
          </a:p>
          <a:p>
            <a:pPr>
              <a:buFont typeface="Wingdings" pitchFamily="2" charset="2"/>
              <a:buChar char="Ø"/>
            </a:pPr>
            <a:r>
              <a:rPr lang="en-US" sz="2666" dirty="0"/>
              <a:t>Hardware Level Optimization</a:t>
            </a:r>
          </a:p>
          <a:p>
            <a:pPr>
              <a:buFont typeface="Wingdings" pitchFamily="2" charset="2"/>
              <a:buChar char="Ø"/>
            </a:pPr>
            <a:r>
              <a:rPr lang="en-US" sz="2666" dirty="0"/>
              <a:t>Evaluation</a:t>
            </a:r>
          </a:p>
          <a:p>
            <a:pPr>
              <a:buFont typeface="Wingdings" pitchFamily="2" charset="2"/>
              <a:buChar char="Ø"/>
            </a:pPr>
            <a:r>
              <a:rPr lang="en-US" sz="2666" dirty="0"/>
              <a:t>Related Work</a:t>
            </a:r>
          </a:p>
          <a:p>
            <a:pPr>
              <a:buFont typeface="Wingdings" pitchFamily="2" charset="2"/>
              <a:buChar char="Ø"/>
            </a:pPr>
            <a:r>
              <a:rPr lang="en-US" sz="2666" dirty="0"/>
              <a:t>Conclusion</a:t>
            </a:r>
          </a:p>
        </p:txBody>
      </p:sp>
      <p:sp>
        <p:nvSpPr>
          <p:cNvPr id="4" name="Title 3">
            <a:extLst>
              <a:ext uri="{FF2B5EF4-FFF2-40B4-BE49-F238E27FC236}">
                <a16:creationId xmlns:a16="http://schemas.microsoft.com/office/drawing/2014/main" id="{D9E5EBB0-83CE-FE48-AB25-D4587F20FEC8}"/>
              </a:ext>
            </a:extLst>
          </p:cNvPr>
          <p:cNvSpPr>
            <a:spLocks noGrp="1"/>
          </p:cNvSpPr>
          <p:nvPr>
            <p:ph type="title"/>
          </p:nvPr>
        </p:nvSpPr>
        <p:spPr/>
        <p:txBody>
          <a:bodyPr/>
          <a:lstStyle/>
          <a:p>
            <a:r>
              <a:rPr lang="en-US" dirty="0"/>
              <a:t>Outline</a:t>
            </a:r>
          </a:p>
        </p:txBody>
      </p:sp>
    </p:spTree>
    <p:extLst>
      <p:ext uri="{BB962C8B-B14F-4D97-AF65-F5344CB8AC3E}">
        <p14:creationId xmlns:p14="http://schemas.microsoft.com/office/powerpoint/2010/main" val="41135580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41F135FC-C771-834E-A014-DDA6D12C0B05}"/>
              </a:ext>
            </a:extLst>
          </p:cNvPr>
          <p:cNvGrpSpPr/>
          <p:nvPr/>
        </p:nvGrpSpPr>
        <p:grpSpPr>
          <a:xfrm>
            <a:off x="613673" y="1899138"/>
            <a:ext cx="6467065" cy="1088848"/>
            <a:chOff x="613673" y="1899138"/>
            <a:chExt cx="6467065" cy="1088848"/>
          </a:xfrm>
        </p:grpSpPr>
        <p:sp>
          <p:nvSpPr>
            <p:cNvPr id="6" name="TextBox 5">
              <a:extLst>
                <a:ext uri="{FF2B5EF4-FFF2-40B4-BE49-F238E27FC236}">
                  <a16:creationId xmlns:a16="http://schemas.microsoft.com/office/drawing/2014/main" id="{8964330A-49EF-E545-89BF-C75C3DA4DBDD}"/>
                </a:ext>
              </a:extLst>
            </p:cNvPr>
            <p:cNvSpPr txBox="1"/>
            <p:nvPr/>
          </p:nvSpPr>
          <p:spPr>
            <a:xfrm>
              <a:off x="613673" y="1899138"/>
              <a:ext cx="1385316" cy="461665"/>
            </a:xfrm>
            <a:prstGeom prst="rect">
              <a:avLst/>
            </a:prstGeom>
            <a:noFill/>
          </p:spPr>
          <p:txBody>
            <a:bodyPr wrap="none" rtlCol="0">
              <a:spAutoFit/>
            </a:bodyPr>
            <a:lstStyle/>
            <a:p>
              <a:r>
                <a:rPr lang="en-US" dirty="0"/>
                <a:t>FW cell  =</a:t>
              </a:r>
            </a:p>
          </p:txBody>
        </p:sp>
        <p:sp>
          <p:nvSpPr>
            <p:cNvPr id="7" name="Rectangle 6">
              <a:extLst>
                <a:ext uri="{FF2B5EF4-FFF2-40B4-BE49-F238E27FC236}">
                  <a16:creationId xmlns:a16="http://schemas.microsoft.com/office/drawing/2014/main" id="{A8C7611C-35D8-3D48-AF51-48EE7A5CB86B}"/>
                </a:ext>
              </a:extLst>
            </p:cNvPr>
            <p:cNvSpPr/>
            <p:nvPr/>
          </p:nvSpPr>
          <p:spPr>
            <a:xfrm>
              <a:off x="2227385" y="1951891"/>
              <a:ext cx="2133600" cy="356157"/>
            </a:xfrm>
            <a:prstGeom prst="rect">
              <a:avLst/>
            </a:prstGeom>
            <a:solidFill>
              <a:srgbClr val="8DFF55">
                <a:alpha val="29804"/>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GEMM</a:t>
              </a:r>
            </a:p>
          </p:txBody>
        </p:sp>
        <p:sp>
          <p:nvSpPr>
            <p:cNvPr id="8" name="Rectangle 7">
              <a:extLst>
                <a:ext uri="{FF2B5EF4-FFF2-40B4-BE49-F238E27FC236}">
                  <a16:creationId xmlns:a16="http://schemas.microsoft.com/office/drawing/2014/main" id="{D052F4B2-07DF-8745-B10A-23B59AFE86AA}"/>
                </a:ext>
              </a:extLst>
            </p:cNvPr>
            <p:cNvSpPr/>
            <p:nvPr/>
          </p:nvSpPr>
          <p:spPr>
            <a:xfrm>
              <a:off x="4947138" y="1951891"/>
              <a:ext cx="2133600" cy="356157"/>
            </a:xfrm>
            <a:prstGeom prst="rect">
              <a:avLst/>
            </a:prstGeom>
            <a:solidFill>
              <a:srgbClr val="FFC208">
                <a:alpha val="30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Element-Wise</a:t>
              </a:r>
            </a:p>
          </p:txBody>
        </p:sp>
        <p:sp>
          <p:nvSpPr>
            <p:cNvPr id="9" name="TextBox 8">
              <a:extLst>
                <a:ext uri="{FF2B5EF4-FFF2-40B4-BE49-F238E27FC236}">
                  <a16:creationId xmlns:a16="http://schemas.microsoft.com/office/drawing/2014/main" id="{D8E8C92A-C0CC-D448-B318-DA8D560AE3E7}"/>
                </a:ext>
              </a:extLst>
            </p:cNvPr>
            <p:cNvSpPr txBox="1"/>
            <p:nvPr/>
          </p:nvSpPr>
          <p:spPr>
            <a:xfrm>
              <a:off x="4484784" y="1904998"/>
              <a:ext cx="338554" cy="461665"/>
            </a:xfrm>
            <a:prstGeom prst="rect">
              <a:avLst/>
            </a:prstGeom>
            <a:noFill/>
          </p:spPr>
          <p:txBody>
            <a:bodyPr wrap="none" rtlCol="0">
              <a:spAutoFit/>
            </a:bodyPr>
            <a:lstStyle/>
            <a:p>
              <a:r>
                <a:rPr lang="en-US" dirty="0"/>
                <a:t>+</a:t>
              </a:r>
            </a:p>
          </p:txBody>
        </p:sp>
        <p:sp>
          <p:nvSpPr>
            <p:cNvPr id="10" name="TextBox 9">
              <a:extLst>
                <a:ext uri="{FF2B5EF4-FFF2-40B4-BE49-F238E27FC236}">
                  <a16:creationId xmlns:a16="http://schemas.microsoft.com/office/drawing/2014/main" id="{EB3E3E6A-2FDC-AB4F-B74D-9D4855B77819}"/>
                </a:ext>
              </a:extLst>
            </p:cNvPr>
            <p:cNvSpPr txBox="1"/>
            <p:nvPr/>
          </p:nvSpPr>
          <p:spPr>
            <a:xfrm>
              <a:off x="703442" y="2520461"/>
              <a:ext cx="1295547" cy="461665"/>
            </a:xfrm>
            <a:prstGeom prst="rect">
              <a:avLst/>
            </a:prstGeom>
            <a:noFill/>
          </p:spPr>
          <p:txBody>
            <a:bodyPr wrap="none" rtlCol="0">
              <a:spAutoFit/>
            </a:bodyPr>
            <a:lstStyle/>
            <a:p>
              <a:r>
                <a:rPr lang="en-US" dirty="0"/>
                <a:t>BP cell  =</a:t>
              </a:r>
            </a:p>
          </p:txBody>
        </p:sp>
        <p:sp>
          <p:nvSpPr>
            <p:cNvPr id="11" name="Rectangle 10">
              <a:extLst>
                <a:ext uri="{FF2B5EF4-FFF2-40B4-BE49-F238E27FC236}">
                  <a16:creationId xmlns:a16="http://schemas.microsoft.com/office/drawing/2014/main" id="{A9564FE5-0F9A-8B42-B1D4-3089EE0B42F5}"/>
                </a:ext>
              </a:extLst>
            </p:cNvPr>
            <p:cNvSpPr/>
            <p:nvPr/>
          </p:nvSpPr>
          <p:spPr>
            <a:xfrm>
              <a:off x="2227385" y="2573214"/>
              <a:ext cx="2133600" cy="356157"/>
            </a:xfrm>
            <a:prstGeom prst="rect">
              <a:avLst/>
            </a:prstGeom>
            <a:solidFill>
              <a:srgbClr val="8DFF55">
                <a:alpha val="29804"/>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GEMM</a:t>
              </a:r>
            </a:p>
          </p:txBody>
        </p:sp>
        <p:sp>
          <p:nvSpPr>
            <p:cNvPr id="12" name="Rectangle 11">
              <a:extLst>
                <a:ext uri="{FF2B5EF4-FFF2-40B4-BE49-F238E27FC236}">
                  <a16:creationId xmlns:a16="http://schemas.microsoft.com/office/drawing/2014/main" id="{2DE51FC9-464C-1A49-83D8-DEF4EC26FABE}"/>
                </a:ext>
              </a:extLst>
            </p:cNvPr>
            <p:cNvSpPr/>
            <p:nvPr/>
          </p:nvSpPr>
          <p:spPr>
            <a:xfrm>
              <a:off x="4947138" y="2573214"/>
              <a:ext cx="2133600" cy="356157"/>
            </a:xfrm>
            <a:prstGeom prst="rect">
              <a:avLst/>
            </a:prstGeom>
            <a:solidFill>
              <a:srgbClr val="FFC208">
                <a:alpha val="30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Element-Wise</a:t>
              </a:r>
            </a:p>
          </p:txBody>
        </p:sp>
        <p:sp>
          <p:nvSpPr>
            <p:cNvPr id="13" name="TextBox 12">
              <a:extLst>
                <a:ext uri="{FF2B5EF4-FFF2-40B4-BE49-F238E27FC236}">
                  <a16:creationId xmlns:a16="http://schemas.microsoft.com/office/drawing/2014/main" id="{D76D9B1B-B7AB-C145-9170-AD7C5CBFF3B6}"/>
                </a:ext>
              </a:extLst>
            </p:cNvPr>
            <p:cNvSpPr txBox="1"/>
            <p:nvPr/>
          </p:nvSpPr>
          <p:spPr>
            <a:xfrm>
              <a:off x="4484784" y="2526321"/>
              <a:ext cx="338554" cy="461665"/>
            </a:xfrm>
            <a:prstGeom prst="rect">
              <a:avLst/>
            </a:prstGeom>
            <a:noFill/>
          </p:spPr>
          <p:txBody>
            <a:bodyPr wrap="none" rtlCol="0">
              <a:spAutoFit/>
            </a:bodyPr>
            <a:lstStyle/>
            <a:p>
              <a:r>
                <a:rPr lang="en-US" dirty="0"/>
                <a:t>+</a:t>
              </a:r>
            </a:p>
          </p:txBody>
        </p:sp>
      </p:grpSp>
      <p:sp>
        <p:nvSpPr>
          <p:cNvPr id="4" name="Title 3">
            <a:extLst>
              <a:ext uri="{FF2B5EF4-FFF2-40B4-BE49-F238E27FC236}">
                <a16:creationId xmlns:a16="http://schemas.microsoft.com/office/drawing/2014/main" id="{05BCB878-831A-094F-9C4C-513C272FD2FB}"/>
              </a:ext>
            </a:extLst>
          </p:cNvPr>
          <p:cNvSpPr>
            <a:spLocks noGrp="1"/>
          </p:cNvSpPr>
          <p:nvPr>
            <p:ph type="title"/>
          </p:nvPr>
        </p:nvSpPr>
        <p:spPr/>
        <p:txBody>
          <a:bodyPr/>
          <a:lstStyle/>
          <a:p>
            <a:r>
              <a:rPr lang="en-US" dirty="0"/>
              <a:t>Design Challenges</a:t>
            </a:r>
          </a:p>
        </p:txBody>
      </p:sp>
      <p:grpSp>
        <p:nvGrpSpPr>
          <p:cNvPr id="28" name="Group 27">
            <a:extLst>
              <a:ext uri="{FF2B5EF4-FFF2-40B4-BE49-F238E27FC236}">
                <a16:creationId xmlns:a16="http://schemas.microsoft.com/office/drawing/2014/main" id="{501F791B-6F02-9D49-A29F-62826820FAB4}"/>
              </a:ext>
            </a:extLst>
          </p:cNvPr>
          <p:cNvGrpSpPr/>
          <p:nvPr/>
        </p:nvGrpSpPr>
        <p:grpSpPr>
          <a:xfrm>
            <a:off x="2110153" y="1781909"/>
            <a:ext cx="2374631" cy="2409147"/>
            <a:chOff x="2110153" y="1781909"/>
            <a:chExt cx="2374631" cy="2409147"/>
          </a:xfrm>
        </p:grpSpPr>
        <p:sp>
          <p:nvSpPr>
            <p:cNvPr id="16" name="Rectangle 15">
              <a:extLst>
                <a:ext uri="{FF2B5EF4-FFF2-40B4-BE49-F238E27FC236}">
                  <a16:creationId xmlns:a16="http://schemas.microsoft.com/office/drawing/2014/main" id="{58865618-6FE5-474D-A177-657412492C9B}"/>
                </a:ext>
              </a:extLst>
            </p:cNvPr>
            <p:cNvSpPr/>
            <p:nvPr/>
          </p:nvSpPr>
          <p:spPr>
            <a:xfrm>
              <a:off x="2110153" y="1781909"/>
              <a:ext cx="2374631" cy="1312984"/>
            </a:xfrm>
            <a:prstGeom prst="rect">
              <a:avLst/>
            </a:prstGeom>
            <a:noFill/>
            <a:ln w="28575">
              <a:solidFill>
                <a:srgbClr val="00B05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A780F62-75D9-544F-8270-B02D1A676BC0}"/>
                </a:ext>
              </a:extLst>
            </p:cNvPr>
            <p:cNvSpPr txBox="1"/>
            <p:nvPr/>
          </p:nvSpPr>
          <p:spPr>
            <a:xfrm>
              <a:off x="2406506" y="3360059"/>
              <a:ext cx="1775358" cy="830997"/>
            </a:xfrm>
            <a:prstGeom prst="rect">
              <a:avLst/>
            </a:prstGeom>
            <a:noFill/>
          </p:spPr>
          <p:txBody>
            <a:bodyPr wrap="none" rtlCol="0">
              <a:spAutoFit/>
            </a:bodyPr>
            <a:lstStyle/>
            <a:p>
              <a:pPr algn="ctr"/>
              <a:r>
                <a:rPr lang="en-US" dirty="0">
                  <a:solidFill>
                    <a:srgbClr val="00B050"/>
                  </a:solidFill>
                </a:rPr>
                <a:t>Multiplier + </a:t>
              </a:r>
            </a:p>
            <a:p>
              <a:pPr algn="ctr"/>
              <a:r>
                <a:rPr lang="en-US" dirty="0">
                  <a:solidFill>
                    <a:srgbClr val="00B050"/>
                  </a:solidFill>
                </a:rPr>
                <a:t>Accumulator</a:t>
              </a:r>
            </a:p>
          </p:txBody>
        </p:sp>
      </p:grpSp>
      <p:grpSp>
        <p:nvGrpSpPr>
          <p:cNvPr id="29" name="Group 28">
            <a:extLst>
              <a:ext uri="{FF2B5EF4-FFF2-40B4-BE49-F238E27FC236}">
                <a16:creationId xmlns:a16="http://schemas.microsoft.com/office/drawing/2014/main" id="{DAD3A7E5-F466-DC43-97BC-34566105A368}"/>
              </a:ext>
            </a:extLst>
          </p:cNvPr>
          <p:cNvGrpSpPr/>
          <p:nvPr/>
        </p:nvGrpSpPr>
        <p:grpSpPr>
          <a:xfrm>
            <a:off x="4412057" y="1781909"/>
            <a:ext cx="3203762" cy="2756428"/>
            <a:chOff x="4412057" y="1781909"/>
            <a:chExt cx="3203762" cy="2756428"/>
          </a:xfrm>
        </p:grpSpPr>
        <p:sp>
          <p:nvSpPr>
            <p:cNvPr id="17" name="Rectangle 16">
              <a:extLst>
                <a:ext uri="{FF2B5EF4-FFF2-40B4-BE49-F238E27FC236}">
                  <a16:creationId xmlns:a16="http://schemas.microsoft.com/office/drawing/2014/main" id="{32CC2BA5-3461-CC4E-BF41-F23E43321FB6}"/>
                </a:ext>
              </a:extLst>
            </p:cNvPr>
            <p:cNvSpPr/>
            <p:nvPr/>
          </p:nvSpPr>
          <p:spPr>
            <a:xfrm>
              <a:off x="4835974" y="1781909"/>
              <a:ext cx="2361996" cy="1312984"/>
            </a:xfrm>
            <a:prstGeom prst="rect">
              <a:avLst/>
            </a:prstGeom>
            <a:noFill/>
            <a:ln w="28575">
              <a:solidFill>
                <a:srgbClr val="FF93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724D587-2DAA-CB41-B626-A9B0F2FCFE5E}"/>
                </a:ext>
              </a:extLst>
            </p:cNvPr>
            <p:cNvSpPr txBox="1"/>
            <p:nvPr/>
          </p:nvSpPr>
          <p:spPr>
            <a:xfrm>
              <a:off x="4412057" y="3338008"/>
              <a:ext cx="3203762" cy="1200329"/>
            </a:xfrm>
            <a:prstGeom prst="rect">
              <a:avLst/>
            </a:prstGeom>
            <a:noFill/>
          </p:spPr>
          <p:txBody>
            <a:bodyPr wrap="none" rtlCol="0">
              <a:spAutoFit/>
            </a:bodyPr>
            <a:lstStyle/>
            <a:p>
              <a:pPr algn="ctr"/>
              <a:r>
                <a:rPr lang="en-US" dirty="0">
                  <a:solidFill>
                    <a:srgbClr val="FF9300"/>
                  </a:solidFill>
                </a:rPr>
                <a:t>Multiplier + </a:t>
              </a:r>
            </a:p>
            <a:p>
              <a:pPr algn="ctr"/>
              <a:r>
                <a:rPr lang="en-US" dirty="0">
                  <a:solidFill>
                    <a:srgbClr val="FF9300"/>
                  </a:solidFill>
                </a:rPr>
                <a:t>Adder +</a:t>
              </a:r>
            </a:p>
            <a:p>
              <a:pPr algn="ctr"/>
              <a:r>
                <a:rPr lang="en-US" dirty="0">
                  <a:solidFill>
                    <a:srgbClr val="FF9300"/>
                  </a:solidFill>
                </a:rPr>
                <a:t>Activation Function Unit</a:t>
              </a:r>
            </a:p>
          </p:txBody>
        </p:sp>
      </p:grpSp>
      <p:sp>
        <p:nvSpPr>
          <p:cNvPr id="23" name="TextBox 22">
            <a:extLst>
              <a:ext uri="{FF2B5EF4-FFF2-40B4-BE49-F238E27FC236}">
                <a16:creationId xmlns:a16="http://schemas.microsoft.com/office/drawing/2014/main" id="{65976875-9AC5-D545-A9CC-7C295659B429}"/>
              </a:ext>
            </a:extLst>
          </p:cNvPr>
          <p:cNvSpPr txBox="1"/>
          <p:nvPr/>
        </p:nvSpPr>
        <p:spPr>
          <a:xfrm>
            <a:off x="613673" y="4921697"/>
            <a:ext cx="11129457" cy="461665"/>
          </a:xfrm>
          <a:prstGeom prst="rect">
            <a:avLst/>
          </a:prstGeom>
          <a:noFill/>
        </p:spPr>
        <p:txBody>
          <a:bodyPr wrap="none" rtlCol="0">
            <a:spAutoFit/>
          </a:bodyPr>
          <a:lstStyle/>
          <a:p>
            <a:r>
              <a:rPr lang="en-US" dirty="0"/>
              <a:t>If putting into separate modules, </a:t>
            </a:r>
            <a:r>
              <a:rPr lang="en-US" dirty="0">
                <a:solidFill>
                  <a:srgbClr val="FF0000"/>
                </a:solidFill>
              </a:rPr>
              <a:t>logic utilization </a:t>
            </a:r>
            <a:r>
              <a:rPr lang="en-US" dirty="0"/>
              <a:t>for element-wise module becomes low</a:t>
            </a:r>
          </a:p>
        </p:txBody>
      </p:sp>
      <p:grpSp>
        <p:nvGrpSpPr>
          <p:cNvPr id="31" name="Group 30">
            <a:extLst>
              <a:ext uri="{FF2B5EF4-FFF2-40B4-BE49-F238E27FC236}">
                <a16:creationId xmlns:a16="http://schemas.microsoft.com/office/drawing/2014/main" id="{A777AE6F-FC7F-A146-BC36-4A229AE4C444}"/>
              </a:ext>
            </a:extLst>
          </p:cNvPr>
          <p:cNvGrpSpPr/>
          <p:nvPr/>
        </p:nvGrpSpPr>
        <p:grpSpPr>
          <a:xfrm>
            <a:off x="8487507" y="1308657"/>
            <a:ext cx="2145324" cy="2194771"/>
            <a:chOff x="8487507" y="1308657"/>
            <a:chExt cx="2145324" cy="2194771"/>
          </a:xfrm>
        </p:grpSpPr>
        <p:sp>
          <p:nvSpPr>
            <p:cNvPr id="14" name="Rectangle 13">
              <a:extLst>
                <a:ext uri="{FF2B5EF4-FFF2-40B4-BE49-F238E27FC236}">
                  <a16:creationId xmlns:a16="http://schemas.microsoft.com/office/drawing/2014/main" id="{07995022-8C78-AD49-A544-A86D9E0B50B7}"/>
                </a:ext>
              </a:extLst>
            </p:cNvPr>
            <p:cNvSpPr/>
            <p:nvPr/>
          </p:nvSpPr>
          <p:spPr>
            <a:xfrm>
              <a:off x="8499231" y="1951891"/>
              <a:ext cx="2133600" cy="356157"/>
            </a:xfrm>
            <a:prstGeom prst="rect">
              <a:avLst/>
            </a:prstGeom>
            <a:solidFill>
              <a:srgbClr val="8DFF55">
                <a:alpha val="29804"/>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GEMM</a:t>
              </a:r>
            </a:p>
          </p:txBody>
        </p:sp>
        <p:sp>
          <p:nvSpPr>
            <p:cNvPr id="15" name="Rectangle 14">
              <a:extLst>
                <a:ext uri="{FF2B5EF4-FFF2-40B4-BE49-F238E27FC236}">
                  <a16:creationId xmlns:a16="http://schemas.microsoft.com/office/drawing/2014/main" id="{4CE1B57B-C631-7641-AA83-EB915EDB71DD}"/>
                </a:ext>
              </a:extLst>
            </p:cNvPr>
            <p:cNvSpPr/>
            <p:nvPr/>
          </p:nvSpPr>
          <p:spPr>
            <a:xfrm>
              <a:off x="8487507" y="3147271"/>
              <a:ext cx="2133600" cy="356157"/>
            </a:xfrm>
            <a:prstGeom prst="rect">
              <a:avLst/>
            </a:prstGeom>
            <a:solidFill>
              <a:srgbClr val="FFC208">
                <a:alpha val="30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Element-Wise</a:t>
              </a:r>
            </a:p>
          </p:txBody>
        </p:sp>
        <p:sp>
          <p:nvSpPr>
            <p:cNvPr id="24" name="TextBox 23">
              <a:extLst>
                <a:ext uri="{FF2B5EF4-FFF2-40B4-BE49-F238E27FC236}">
                  <a16:creationId xmlns:a16="http://schemas.microsoft.com/office/drawing/2014/main" id="{4604D0A9-3F5D-2944-8C64-471F0E94A602}"/>
                </a:ext>
              </a:extLst>
            </p:cNvPr>
            <p:cNvSpPr txBox="1"/>
            <p:nvPr/>
          </p:nvSpPr>
          <p:spPr>
            <a:xfrm>
              <a:off x="9319809" y="2504037"/>
              <a:ext cx="492443" cy="461665"/>
            </a:xfrm>
            <a:prstGeom prst="rect">
              <a:avLst/>
            </a:prstGeom>
            <a:noFill/>
          </p:spPr>
          <p:txBody>
            <a:bodyPr wrap="none" rtlCol="0">
              <a:spAutoFit/>
            </a:bodyPr>
            <a:lstStyle/>
            <a:p>
              <a:r>
                <a:rPr lang="en-US" dirty="0"/>
                <a:t>&gt;&gt;</a:t>
              </a:r>
            </a:p>
          </p:txBody>
        </p:sp>
        <p:sp>
          <p:nvSpPr>
            <p:cNvPr id="25" name="TextBox 24">
              <a:extLst>
                <a:ext uri="{FF2B5EF4-FFF2-40B4-BE49-F238E27FC236}">
                  <a16:creationId xmlns:a16="http://schemas.microsoft.com/office/drawing/2014/main" id="{CF0CC39C-C398-694C-851E-EBC5AC133B66}"/>
                </a:ext>
              </a:extLst>
            </p:cNvPr>
            <p:cNvSpPr txBox="1"/>
            <p:nvPr/>
          </p:nvSpPr>
          <p:spPr>
            <a:xfrm>
              <a:off x="8856103" y="1308657"/>
              <a:ext cx="1396408" cy="461665"/>
            </a:xfrm>
            <a:prstGeom prst="rect">
              <a:avLst/>
            </a:prstGeom>
            <a:noFill/>
          </p:spPr>
          <p:txBody>
            <a:bodyPr wrap="none" rtlCol="0">
              <a:spAutoFit/>
            </a:bodyPr>
            <a:lstStyle/>
            <a:p>
              <a:r>
                <a:rPr lang="en-US" dirty="0"/>
                <a:t>Workload</a:t>
              </a:r>
            </a:p>
          </p:txBody>
        </p:sp>
      </p:grpSp>
      <p:grpSp>
        <p:nvGrpSpPr>
          <p:cNvPr id="32" name="Group 31">
            <a:extLst>
              <a:ext uri="{FF2B5EF4-FFF2-40B4-BE49-F238E27FC236}">
                <a16:creationId xmlns:a16="http://schemas.microsoft.com/office/drawing/2014/main" id="{3F285D4C-B5A9-CB42-A80F-A18EF2F32081}"/>
              </a:ext>
            </a:extLst>
          </p:cNvPr>
          <p:cNvGrpSpPr/>
          <p:nvPr/>
        </p:nvGrpSpPr>
        <p:grpSpPr>
          <a:xfrm>
            <a:off x="613673" y="5490265"/>
            <a:ext cx="9854302" cy="1203109"/>
            <a:chOff x="613673" y="5490265"/>
            <a:chExt cx="9577239" cy="1203109"/>
          </a:xfrm>
        </p:grpSpPr>
        <p:sp>
          <p:nvSpPr>
            <p:cNvPr id="22" name="TextBox 21">
              <a:extLst>
                <a:ext uri="{FF2B5EF4-FFF2-40B4-BE49-F238E27FC236}">
                  <a16:creationId xmlns:a16="http://schemas.microsoft.com/office/drawing/2014/main" id="{C5ABCE9F-92D4-3543-A8C0-AE8E2DD8A257}"/>
                </a:ext>
              </a:extLst>
            </p:cNvPr>
            <p:cNvSpPr txBox="1"/>
            <p:nvPr/>
          </p:nvSpPr>
          <p:spPr>
            <a:xfrm>
              <a:off x="613673" y="5490265"/>
              <a:ext cx="7485121" cy="461665"/>
            </a:xfrm>
            <a:prstGeom prst="rect">
              <a:avLst/>
            </a:prstGeom>
            <a:noFill/>
          </p:spPr>
          <p:txBody>
            <a:bodyPr wrap="none" rtlCol="0">
              <a:spAutoFit/>
            </a:bodyPr>
            <a:lstStyle/>
            <a:p>
              <a:r>
                <a:rPr lang="en-US" dirty="0"/>
                <a:t>If designing PEs enable both kernels </a:t>
              </a:r>
              <a:r>
                <a:rPr lang="en-US" dirty="0">
                  <a:sym typeface="Wingdings" pitchFamily="2" charset="2"/>
                </a:rPr>
                <a:t> Large </a:t>
              </a:r>
              <a:r>
                <a:rPr lang="en-US" dirty="0">
                  <a:solidFill>
                    <a:srgbClr val="FF0000"/>
                  </a:solidFill>
                  <a:sym typeface="Wingdings" pitchFamily="2" charset="2"/>
                </a:rPr>
                <a:t>a</a:t>
              </a:r>
              <a:r>
                <a:rPr lang="en-US" dirty="0">
                  <a:solidFill>
                    <a:srgbClr val="FF0000"/>
                  </a:solidFill>
                </a:rPr>
                <a:t>rea</a:t>
              </a:r>
              <a:r>
                <a:rPr lang="en-US" dirty="0"/>
                <a:t> </a:t>
              </a:r>
              <a:r>
                <a:rPr lang="en-US" dirty="0">
                  <a:solidFill>
                    <a:srgbClr val="FF0000"/>
                  </a:solidFill>
                </a:rPr>
                <a:t>overhead</a:t>
              </a:r>
            </a:p>
          </p:txBody>
        </p:sp>
        <p:sp>
          <p:nvSpPr>
            <p:cNvPr id="26" name="TextBox 25">
              <a:extLst>
                <a:ext uri="{FF2B5EF4-FFF2-40B4-BE49-F238E27FC236}">
                  <a16:creationId xmlns:a16="http://schemas.microsoft.com/office/drawing/2014/main" id="{C1F7424C-CF3D-2E45-8961-CE779EECC8D1}"/>
                </a:ext>
              </a:extLst>
            </p:cNvPr>
            <p:cNvSpPr txBox="1"/>
            <p:nvPr/>
          </p:nvSpPr>
          <p:spPr>
            <a:xfrm>
              <a:off x="4982307" y="5862377"/>
              <a:ext cx="5208605" cy="830997"/>
            </a:xfrm>
            <a:prstGeom prst="rect">
              <a:avLst/>
            </a:prstGeom>
            <a:noFill/>
          </p:spPr>
          <p:txBody>
            <a:bodyPr wrap="none" rtlCol="0">
              <a:spAutoFit/>
            </a:bodyPr>
            <a:lstStyle/>
            <a:p>
              <a:pPr marL="342900" indent="-342900">
                <a:buFont typeface="Wingdings" pitchFamily="2" charset="2"/>
                <a:buChar char="è"/>
              </a:pPr>
              <a:r>
                <a:rPr lang="en-US" dirty="0">
                  <a:sym typeface="Wingdings" pitchFamily="2" charset="2"/>
                </a:rPr>
                <a:t> Inefficient for fast </a:t>
              </a:r>
              <a:r>
                <a:rPr lang="en-US" dirty="0">
                  <a:solidFill>
                    <a:srgbClr val="FF0000"/>
                  </a:solidFill>
                  <a:sym typeface="Wingdings" pitchFamily="2" charset="2"/>
                </a:rPr>
                <a:t>data consumption </a:t>
              </a:r>
            </a:p>
            <a:p>
              <a:r>
                <a:rPr lang="en-US" dirty="0">
                  <a:sym typeface="Wingdings" pitchFamily="2" charset="2"/>
                </a:rPr>
                <a:t>      between two kernels</a:t>
              </a:r>
              <a:endParaRPr lang="en-US" dirty="0"/>
            </a:p>
          </p:txBody>
        </p:sp>
      </p:grpSp>
    </p:spTree>
    <p:extLst>
      <p:ext uri="{BB962C8B-B14F-4D97-AF65-F5344CB8AC3E}">
        <p14:creationId xmlns:p14="http://schemas.microsoft.com/office/powerpoint/2010/main" val="2143423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up)">
                                      <p:cBhvr>
                                        <p:cTn id="11" dur="500"/>
                                        <p:tgtEl>
                                          <p:spTgt spid="29"/>
                                        </p:tgtEl>
                                      </p:cBhvr>
                                    </p:animEffect>
                                  </p:childTnLst>
                                </p:cTn>
                              </p:par>
                              <p:par>
                                <p:cTn id="12" presetID="22" presetClass="entr" presetSubtype="1" fill="hold" nodeType="with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wipe(up)">
                                      <p:cBhvr>
                                        <p:cTn id="14" dur="500"/>
                                        <p:tgtEl>
                                          <p:spTgt spid="28"/>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E3A69E-7B43-B745-9739-F27749875F6C}"/>
              </a:ext>
            </a:extLst>
          </p:cNvPr>
          <p:cNvSpPr>
            <a:spLocks noGrp="1"/>
          </p:cNvSpPr>
          <p:nvPr>
            <p:ph type="title"/>
          </p:nvPr>
        </p:nvSpPr>
        <p:spPr/>
        <p:txBody>
          <a:bodyPr/>
          <a:lstStyle/>
          <a:p>
            <a:r>
              <a:rPr lang="en-US" dirty="0"/>
              <a:t>Opportunity – Adder-Based Accumulator</a:t>
            </a:r>
          </a:p>
        </p:txBody>
      </p:sp>
      <p:pic>
        <p:nvPicPr>
          <p:cNvPr id="8" name="Picture 7">
            <a:extLst>
              <a:ext uri="{FF2B5EF4-FFF2-40B4-BE49-F238E27FC236}">
                <a16:creationId xmlns:a16="http://schemas.microsoft.com/office/drawing/2014/main" id="{F6D8FC95-B095-5B47-8379-B2D477F4902A}"/>
              </a:ext>
            </a:extLst>
          </p:cNvPr>
          <p:cNvPicPr>
            <a:picLocks noChangeAspect="1"/>
          </p:cNvPicPr>
          <p:nvPr/>
        </p:nvPicPr>
        <p:blipFill>
          <a:blip r:embed="rId3"/>
          <a:stretch>
            <a:fillRect/>
          </a:stretch>
        </p:blipFill>
        <p:spPr>
          <a:xfrm>
            <a:off x="5861538" y="3011252"/>
            <a:ext cx="6123231" cy="1732729"/>
          </a:xfrm>
          <a:prstGeom prst="rect">
            <a:avLst/>
          </a:prstGeom>
        </p:spPr>
      </p:pic>
      <p:sp>
        <p:nvSpPr>
          <p:cNvPr id="11" name="TextBox 10">
            <a:extLst>
              <a:ext uri="{FF2B5EF4-FFF2-40B4-BE49-F238E27FC236}">
                <a16:creationId xmlns:a16="http://schemas.microsoft.com/office/drawing/2014/main" id="{A52472CC-6701-C849-B303-3E7931E83805}"/>
              </a:ext>
            </a:extLst>
          </p:cNvPr>
          <p:cNvSpPr txBox="1"/>
          <p:nvPr/>
        </p:nvSpPr>
        <p:spPr>
          <a:xfrm>
            <a:off x="613673" y="2354123"/>
            <a:ext cx="5247865" cy="3046988"/>
          </a:xfrm>
          <a:prstGeom prst="rect">
            <a:avLst/>
          </a:prstGeom>
          <a:noFill/>
        </p:spPr>
        <p:txBody>
          <a:bodyPr wrap="square" rtlCol="0">
            <a:spAutoFit/>
          </a:bodyPr>
          <a:lstStyle/>
          <a:p>
            <a:pPr marL="342900" indent="-342900">
              <a:buFont typeface="Arial" panose="020B0604020202020204" pitchFamily="34" charset="0"/>
              <a:buChar char="•"/>
            </a:pPr>
            <a:r>
              <a:rPr lang="en-US" dirty="0"/>
              <a:t>Problem: Adder has </a:t>
            </a:r>
            <a:r>
              <a:rPr lang="en-US" dirty="0">
                <a:solidFill>
                  <a:srgbClr val="FF0000"/>
                </a:solidFill>
              </a:rPr>
              <a:t>latency</a:t>
            </a:r>
            <a:r>
              <a:rPr lang="en-US" dirty="0"/>
              <a:t> to produce results, causing stalls during accumulation.</a:t>
            </a:r>
          </a:p>
          <a:p>
            <a:endParaRPr lang="en-US" dirty="0"/>
          </a:p>
          <a:p>
            <a:pPr marL="342900" indent="-342900">
              <a:buFont typeface="Arial" panose="020B0604020202020204" pitchFamily="34" charset="0"/>
              <a:buChar char="•"/>
            </a:pPr>
            <a:r>
              <a:rPr lang="en-US" dirty="0"/>
              <a:t>Solution: By appending a </a:t>
            </a:r>
            <a:r>
              <a:rPr lang="en-US" dirty="0">
                <a:solidFill>
                  <a:srgbClr val="00B050"/>
                </a:solidFill>
              </a:rPr>
              <a:t>buffer</a:t>
            </a:r>
            <a:r>
              <a:rPr lang="en-US" dirty="0"/>
              <a:t> after the adder, it can act like an accumulator to perform streaming accumulation.</a:t>
            </a:r>
          </a:p>
        </p:txBody>
      </p:sp>
    </p:spTree>
    <p:extLst>
      <p:ext uri="{BB962C8B-B14F-4D97-AF65-F5344CB8AC3E}">
        <p14:creationId xmlns:p14="http://schemas.microsoft.com/office/powerpoint/2010/main" val="32585001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B254CB-1253-C04C-987C-0EBAB87C572D}"/>
              </a:ext>
            </a:extLst>
          </p:cNvPr>
          <p:cNvSpPr>
            <a:spLocks noGrp="1"/>
          </p:cNvSpPr>
          <p:nvPr>
            <p:ph type="title"/>
          </p:nvPr>
        </p:nvSpPr>
        <p:spPr/>
        <p:txBody>
          <a:bodyPr/>
          <a:lstStyle/>
          <a:p>
            <a:r>
              <a:rPr lang="en-US" dirty="0"/>
              <a:t>Long-Short Term Memory (LSTM) Networks</a:t>
            </a:r>
          </a:p>
        </p:txBody>
      </p:sp>
      <p:grpSp>
        <p:nvGrpSpPr>
          <p:cNvPr id="7" name="Group 6">
            <a:extLst>
              <a:ext uri="{FF2B5EF4-FFF2-40B4-BE49-F238E27FC236}">
                <a16:creationId xmlns:a16="http://schemas.microsoft.com/office/drawing/2014/main" id="{FC28835F-BFB7-3C4B-A8E6-BB07BD858D68}"/>
              </a:ext>
            </a:extLst>
          </p:cNvPr>
          <p:cNvGrpSpPr/>
          <p:nvPr/>
        </p:nvGrpSpPr>
        <p:grpSpPr>
          <a:xfrm>
            <a:off x="772775" y="1699959"/>
            <a:ext cx="2908271" cy="2094093"/>
            <a:chOff x="1631756" y="1887527"/>
            <a:chExt cx="3529914" cy="2541705"/>
          </a:xfrm>
        </p:grpSpPr>
        <p:pic>
          <p:nvPicPr>
            <p:cNvPr id="2050" name="Picture 2" descr="Self-Driving Cars: A Guide to Technology and Safety">
              <a:extLst>
                <a:ext uri="{FF2B5EF4-FFF2-40B4-BE49-F238E27FC236}">
                  <a16:creationId xmlns:a16="http://schemas.microsoft.com/office/drawing/2014/main" id="{1EDA4873-3ADD-7940-A80B-7EA1561798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1756" y="1887527"/>
              <a:ext cx="3529914" cy="2028092"/>
            </a:xfrm>
            <a:prstGeom prst="rect">
              <a:avLst/>
            </a:prstGeom>
            <a:solidFill>
              <a:srgbClr val="FFFFFF">
                <a:shade val="85000"/>
              </a:srgbClr>
            </a:solidFill>
            <a:ln w="88900" cap="sq">
              <a:no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2D5DA8C2-129E-1C4E-8D7F-37092C926E6C}"/>
                </a:ext>
              </a:extLst>
            </p:cNvPr>
            <p:cNvSpPr txBox="1"/>
            <p:nvPr/>
          </p:nvSpPr>
          <p:spPr>
            <a:xfrm>
              <a:off x="1985499" y="3943599"/>
              <a:ext cx="2822430" cy="485633"/>
            </a:xfrm>
            <a:prstGeom prst="rect">
              <a:avLst/>
            </a:prstGeom>
            <a:noFill/>
          </p:spPr>
          <p:txBody>
            <a:bodyPr wrap="none" rtlCol="0">
              <a:spAutoFit/>
            </a:bodyPr>
            <a:lstStyle/>
            <a:p>
              <a:pPr algn="ctr"/>
              <a:r>
                <a:rPr lang="en-US" sz="2000" dirty="0"/>
                <a:t>Autonomous Driving</a:t>
              </a:r>
            </a:p>
          </p:txBody>
        </p:sp>
      </p:grpSp>
      <p:grpSp>
        <p:nvGrpSpPr>
          <p:cNvPr id="11" name="Group 10">
            <a:extLst>
              <a:ext uri="{FF2B5EF4-FFF2-40B4-BE49-F238E27FC236}">
                <a16:creationId xmlns:a16="http://schemas.microsoft.com/office/drawing/2014/main" id="{1623A319-B7B9-E34A-A815-323C3A92C8F6}"/>
              </a:ext>
            </a:extLst>
          </p:cNvPr>
          <p:cNvGrpSpPr/>
          <p:nvPr/>
        </p:nvGrpSpPr>
        <p:grpSpPr>
          <a:xfrm>
            <a:off x="4222645" y="1699958"/>
            <a:ext cx="3301278" cy="2094094"/>
            <a:chOff x="4222645" y="1699958"/>
            <a:chExt cx="3301278" cy="2094094"/>
          </a:xfrm>
        </p:grpSpPr>
        <p:pic>
          <p:nvPicPr>
            <p:cNvPr id="2052" name="Picture 4" descr="5 Amazing Examples Of Natural Language Processing (NLP) In Practice">
              <a:extLst>
                <a:ext uri="{FF2B5EF4-FFF2-40B4-BE49-F238E27FC236}">
                  <a16:creationId xmlns:a16="http://schemas.microsoft.com/office/drawing/2014/main" id="{3CCA94AF-5560-DB4C-89F0-28A20C84DC4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7353"/>
            <a:stretch/>
          </p:blipFill>
          <p:spPr bwMode="auto">
            <a:xfrm>
              <a:off x="4419148" y="1699958"/>
              <a:ext cx="2908271" cy="1670931"/>
            </a:xfrm>
            <a:prstGeom prst="rect">
              <a:avLst/>
            </a:prstGeom>
            <a:solidFill>
              <a:srgbClr val="FFFFFF">
                <a:shade val="85000"/>
              </a:srgbClr>
            </a:solidFill>
            <a:ln w="88900" cap="sq">
              <a:no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12" name="TextBox 11">
              <a:extLst>
                <a:ext uri="{FF2B5EF4-FFF2-40B4-BE49-F238E27FC236}">
                  <a16:creationId xmlns:a16="http://schemas.microsoft.com/office/drawing/2014/main" id="{151FB60E-FCCA-934D-B383-3D50CFF4CA2C}"/>
                </a:ext>
              </a:extLst>
            </p:cNvPr>
            <p:cNvSpPr txBox="1"/>
            <p:nvPr/>
          </p:nvSpPr>
          <p:spPr>
            <a:xfrm>
              <a:off x="4222645" y="3393942"/>
              <a:ext cx="3301278" cy="400110"/>
            </a:xfrm>
            <a:prstGeom prst="rect">
              <a:avLst/>
            </a:prstGeom>
            <a:noFill/>
          </p:spPr>
          <p:txBody>
            <a:bodyPr wrap="square" rtlCol="0">
              <a:spAutoFit/>
            </a:bodyPr>
            <a:lstStyle/>
            <a:p>
              <a:pPr algn="ctr"/>
              <a:r>
                <a:rPr lang="en-US" sz="2000" dirty="0"/>
                <a:t>Natural Language Processing</a:t>
              </a:r>
            </a:p>
          </p:txBody>
        </p:sp>
      </p:grpSp>
      <p:grpSp>
        <p:nvGrpSpPr>
          <p:cNvPr id="15" name="Group 14">
            <a:extLst>
              <a:ext uri="{FF2B5EF4-FFF2-40B4-BE49-F238E27FC236}">
                <a16:creationId xmlns:a16="http://schemas.microsoft.com/office/drawing/2014/main" id="{AC0D185B-296A-114D-A9D7-997F794A77A8}"/>
              </a:ext>
            </a:extLst>
          </p:cNvPr>
          <p:cNvGrpSpPr/>
          <p:nvPr/>
        </p:nvGrpSpPr>
        <p:grpSpPr>
          <a:xfrm>
            <a:off x="7859469" y="1699958"/>
            <a:ext cx="3685438" cy="2094094"/>
            <a:chOff x="7859469" y="1699958"/>
            <a:chExt cx="3685438" cy="2094094"/>
          </a:xfrm>
        </p:grpSpPr>
        <p:pic>
          <p:nvPicPr>
            <p:cNvPr id="2058" name="Picture 10" descr="About Us - Paperless Performance">
              <a:extLst>
                <a:ext uri="{FF2B5EF4-FFF2-40B4-BE49-F238E27FC236}">
                  <a16:creationId xmlns:a16="http://schemas.microsoft.com/office/drawing/2014/main" id="{4DCA54D3-480E-2C47-A6C6-85F82F10DE1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5834"/>
            <a:stretch/>
          </p:blipFill>
          <p:spPr bwMode="auto">
            <a:xfrm>
              <a:off x="8227991" y="1699958"/>
              <a:ext cx="2948395" cy="1693984"/>
            </a:xfrm>
            <a:prstGeom prst="rect">
              <a:avLst/>
            </a:prstGeom>
            <a:solidFill>
              <a:srgbClr val="FFFFFF">
                <a:shade val="85000"/>
              </a:srgbClr>
            </a:solidFill>
            <a:ln w="88900" cap="sq">
              <a:no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13" name="TextBox 12">
              <a:extLst>
                <a:ext uri="{FF2B5EF4-FFF2-40B4-BE49-F238E27FC236}">
                  <a16:creationId xmlns:a16="http://schemas.microsoft.com/office/drawing/2014/main" id="{C9FA4D25-764E-8C43-8F72-4E43D0155A07}"/>
                </a:ext>
              </a:extLst>
            </p:cNvPr>
            <p:cNvSpPr txBox="1"/>
            <p:nvPr/>
          </p:nvSpPr>
          <p:spPr>
            <a:xfrm>
              <a:off x="7859469" y="3393942"/>
              <a:ext cx="3685438" cy="400110"/>
            </a:xfrm>
            <a:prstGeom prst="rect">
              <a:avLst/>
            </a:prstGeom>
            <a:noFill/>
          </p:spPr>
          <p:txBody>
            <a:bodyPr wrap="square" rtlCol="0">
              <a:spAutoFit/>
            </a:bodyPr>
            <a:lstStyle/>
            <a:p>
              <a:pPr algn="ctr"/>
              <a:r>
                <a:rPr lang="en-US" sz="2000" dirty="0"/>
                <a:t>Business Processing Management</a:t>
              </a:r>
            </a:p>
          </p:txBody>
        </p:sp>
      </p:grpSp>
      <p:grpSp>
        <p:nvGrpSpPr>
          <p:cNvPr id="16" name="Group 15">
            <a:extLst>
              <a:ext uri="{FF2B5EF4-FFF2-40B4-BE49-F238E27FC236}">
                <a16:creationId xmlns:a16="http://schemas.microsoft.com/office/drawing/2014/main" id="{DF50CEA3-C0A1-1E4F-8A7A-A0865ECAE49B}"/>
              </a:ext>
            </a:extLst>
          </p:cNvPr>
          <p:cNvGrpSpPr/>
          <p:nvPr/>
        </p:nvGrpSpPr>
        <p:grpSpPr>
          <a:xfrm>
            <a:off x="2496564" y="3858854"/>
            <a:ext cx="2908271" cy="2096871"/>
            <a:chOff x="2496564" y="3858854"/>
            <a:chExt cx="2908271" cy="2096871"/>
          </a:xfrm>
        </p:grpSpPr>
        <p:pic>
          <p:nvPicPr>
            <p:cNvPr id="2060" name="Picture 12" descr="AI (Artificial Intelligence): What's The Next Frontier For Healthcare?">
              <a:extLst>
                <a:ext uri="{FF2B5EF4-FFF2-40B4-BE49-F238E27FC236}">
                  <a16:creationId xmlns:a16="http://schemas.microsoft.com/office/drawing/2014/main" id="{92CDD96E-9DD4-CA45-995C-75C300342FF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1274"/>
            <a:stretch/>
          </p:blipFill>
          <p:spPr bwMode="auto">
            <a:xfrm>
              <a:off x="2496564" y="3858854"/>
              <a:ext cx="2908271" cy="1670931"/>
            </a:xfrm>
            <a:prstGeom prst="rect">
              <a:avLst/>
            </a:prstGeom>
            <a:solidFill>
              <a:srgbClr val="FFFFFF">
                <a:shade val="85000"/>
              </a:srgbClr>
            </a:solidFill>
            <a:ln w="88900" cap="sq">
              <a:no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14" name="TextBox 13">
              <a:extLst>
                <a:ext uri="{FF2B5EF4-FFF2-40B4-BE49-F238E27FC236}">
                  <a16:creationId xmlns:a16="http://schemas.microsoft.com/office/drawing/2014/main" id="{6325428D-425B-8948-8F9F-AB8F6BE67052}"/>
                </a:ext>
              </a:extLst>
            </p:cNvPr>
            <p:cNvSpPr txBox="1"/>
            <p:nvPr/>
          </p:nvSpPr>
          <p:spPr>
            <a:xfrm>
              <a:off x="2918460" y="5555615"/>
              <a:ext cx="2064476" cy="400110"/>
            </a:xfrm>
            <a:prstGeom prst="rect">
              <a:avLst/>
            </a:prstGeom>
            <a:noFill/>
          </p:spPr>
          <p:txBody>
            <a:bodyPr wrap="none" rtlCol="0">
              <a:spAutoFit/>
            </a:bodyPr>
            <a:lstStyle/>
            <a:p>
              <a:pPr algn="ctr"/>
              <a:r>
                <a:rPr lang="en-US" sz="2000" dirty="0"/>
                <a:t>Medical Diagnosis</a:t>
              </a:r>
            </a:p>
          </p:txBody>
        </p:sp>
      </p:grpSp>
      <p:sp>
        <p:nvSpPr>
          <p:cNvPr id="6" name="TextBox 5">
            <a:extLst>
              <a:ext uri="{FF2B5EF4-FFF2-40B4-BE49-F238E27FC236}">
                <a16:creationId xmlns:a16="http://schemas.microsoft.com/office/drawing/2014/main" id="{2480DAF1-3BC0-764A-A731-4B5E5BC4CA85}"/>
              </a:ext>
            </a:extLst>
          </p:cNvPr>
          <p:cNvSpPr txBox="1"/>
          <p:nvPr/>
        </p:nvSpPr>
        <p:spPr>
          <a:xfrm>
            <a:off x="772775" y="6093245"/>
            <a:ext cx="6105432" cy="461665"/>
          </a:xfrm>
          <a:prstGeom prst="rect">
            <a:avLst/>
          </a:prstGeom>
          <a:ln/>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dirty="0">
                <a:solidFill>
                  <a:schemeClr val="tx1"/>
                </a:solidFill>
              </a:rPr>
              <a:t>Demands and Data are Dramatically </a:t>
            </a:r>
            <a:r>
              <a:rPr lang="en-US" dirty="0">
                <a:solidFill>
                  <a:srgbClr val="FF0000"/>
                </a:solidFill>
              </a:rPr>
              <a:t>Increasing</a:t>
            </a:r>
          </a:p>
        </p:txBody>
      </p:sp>
      <p:grpSp>
        <p:nvGrpSpPr>
          <p:cNvPr id="17" name="Group 16">
            <a:extLst>
              <a:ext uri="{FF2B5EF4-FFF2-40B4-BE49-F238E27FC236}">
                <a16:creationId xmlns:a16="http://schemas.microsoft.com/office/drawing/2014/main" id="{945C963C-B499-614C-AC47-259C3285C138}"/>
              </a:ext>
            </a:extLst>
          </p:cNvPr>
          <p:cNvGrpSpPr/>
          <p:nvPr/>
        </p:nvGrpSpPr>
        <p:grpSpPr>
          <a:xfrm>
            <a:off x="6576948" y="3858854"/>
            <a:ext cx="2948395" cy="2096871"/>
            <a:chOff x="6576948" y="3858854"/>
            <a:chExt cx="2948395" cy="2096871"/>
          </a:xfrm>
        </p:grpSpPr>
        <p:sp>
          <p:nvSpPr>
            <p:cNvPr id="21" name="TextBox 20">
              <a:extLst>
                <a:ext uri="{FF2B5EF4-FFF2-40B4-BE49-F238E27FC236}">
                  <a16:creationId xmlns:a16="http://schemas.microsoft.com/office/drawing/2014/main" id="{479C3EC5-626E-B94C-A3EF-312DB51B92E6}"/>
                </a:ext>
              </a:extLst>
            </p:cNvPr>
            <p:cNvSpPr txBox="1"/>
            <p:nvPr/>
          </p:nvSpPr>
          <p:spPr>
            <a:xfrm>
              <a:off x="7116219" y="5555615"/>
              <a:ext cx="1804789" cy="400110"/>
            </a:xfrm>
            <a:prstGeom prst="rect">
              <a:avLst/>
            </a:prstGeom>
            <a:noFill/>
          </p:spPr>
          <p:txBody>
            <a:bodyPr wrap="none" rtlCol="0">
              <a:spAutoFit/>
            </a:bodyPr>
            <a:lstStyle/>
            <a:p>
              <a:pPr algn="ctr"/>
              <a:r>
                <a:rPr lang="en-US" sz="2000" dirty="0"/>
                <a:t>Robotic Control</a:t>
              </a:r>
            </a:p>
          </p:txBody>
        </p:sp>
        <p:pic>
          <p:nvPicPr>
            <p:cNvPr id="2062" name="Picture 14" descr="Asian manufacturing and logistics sectors power ahead with IoT adoption  despite some concerns | Manufacturing - ERP/MRP">
              <a:extLst>
                <a:ext uri="{FF2B5EF4-FFF2-40B4-BE49-F238E27FC236}">
                  <a16:creationId xmlns:a16="http://schemas.microsoft.com/office/drawing/2014/main" id="{EC768249-FD81-784F-B4AE-D9B8E1C1F7EF}"/>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15083"/>
            <a:stretch/>
          </p:blipFill>
          <p:spPr bwMode="auto">
            <a:xfrm>
              <a:off x="6576948" y="3858854"/>
              <a:ext cx="2948395" cy="1670931"/>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grpSp>
        <p:nvGrpSpPr>
          <p:cNvPr id="19" name="Group 18">
            <a:extLst>
              <a:ext uri="{FF2B5EF4-FFF2-40B4-BE49-F238E27FC236}">
                <a16:creationId xmlns:a16="http://schemas.microsoft.com/office/drawing/2014/main" id="{26236D92-C3CB-2D48-8F4D-3BC4F12ED1DB}"/>
              </a:ext>
            </a:extLst>
          </p:cNvPr>
          <p:cNvGrpSpPr/>
          <p:nvPr/>
        </p:nvGrpSpPr>
        <p:grpSpPr>
          <a:xfrm>
            <a:off x="7087860" y="6093245"/>
            <a:ext cx="4822786" cy="477522"/>
            <a:chOff x="7087860" y="6093245"/>
            <a:chExt cx="4822786" cy="477522"/>
          </a:xfrm>
        </p:grpSpPr>
        <p:sp>
          <p:nvSpPr>
            <p:cNvPr id="18" name="Right Arrow 17">
              <a:extLst>
                <a:ext uri="{FF2B5EF4-FFF2-40B4-BE49-F238E27FC236}">
                  <a16:creationId xmlns:a16="http://schemas.microsoft.com/office/drawing/2014/main" id="{B23BCCDD-2267-E043-BF3B-6DF0DE3D9C91}"/>
                </a:ext>
              </a:extLst>
            </p:cNvPr>
            <p:cNvSpPr/>
            <p:nvPr/>
          </p:nvSpPr>
          <p:spPr>
            <a:xfrm>
              <a:off x="7087860" y="6093245"/>
              <a:ext cx="225031" cy="477522"/>
            </a:xfrm>
            <a:prstGeom prst="rightArrow">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28" name="TextBox 27">
              <a:extLst>
                <a:ext uri="{FF2B5EF4-FFF2-40B4-BE49-F238E27FC236}">
                  <a16:creationId xmlns:a16="http://schemas.microsoft.com/office/drawing/2014/main" id="{1649562C-2017-AA40-80AC-3B84C80B786C}"/>
                </a:ext>
              </a:extLst>
            </p:cNvPr>
            <p:cNvSpPr txBox="1"/>
            <p:nvPr/>
          </p:nvSpPr>
          <p:spPr>
            <a:xfrm>
              <a:off x="7536991" y="6093245"/>
              <a:ext cx="4373655" cy="461665"/>
            </a:xfrm>
            <a:prstGeom prst="rect">
              <a:avLst/>
            </a:prstGeom>
            <a:ln/>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dirty="0">
                  <a:solidFill>
                    <a:schemeClr val="tx1"/>
                  </a:solidFill>
                </a:rPr>
                <a:t>LSTM Training Becomes </a:t>
              </a:r>
              <a:r>
                <a:rPr lang="en-US" dirty="0">
                  <a:solidFill>
                    <a:srgbClr val="FF0000"/>
                  </a:solidFill>
                </a:rPr>
                <a:t>Large</a:t>
              </a:r>
            </a:p>
          </p:txBody>
        </p:sp>
      </p:grpSp>
    </p:spTree>
    <p:extLst>
      <p:ext uri="{BB962C8B-B14F-4D97-AF65-F5344CB8AC3E}">
        <p14:creationId xmlns:p14="http://schemas.microsoft.com/office/powerpoint/2010/main" val="558743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250"/>
                                        <p:tgtEl>
                                          <p:spTgt spid="11"/>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250"/>
                                        <p:tgtEl>
                                          <p:spTgt spid="15"/>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250"/>
                                        <p:tgtEl>
                                          <p:spTgt spid="16"/>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250"/>
                                        <p:tgtEl>
                                          <p:spTgt spid="17"/>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wipe(left)">
                                      <p:cBhvr>
                                        <p:cTn id="3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EE9C87-AB81-854D-A527-DE74A75117DE}"/>
              </a:ext>
            </a:extLst>
          </p:cNvPr>
          <p:cNvSpPr>
            <a:spLocks noGrp="1"/>
          </p:cNvSpPr>
          <p:nvPr>
            <p:ph type="title"/>
          </p:nvPr>
        </p:nvSpPr>
        <p:spPr/>
        <p:txBody>
          <a:bodyPr/>
          <a:lstStyle/>
          <a:p>
            <a:r>
              <a:rPr lang="el-GR" b="0" dirty="0"/>
              <a:t>η-</a:t>
            </a:r>
            <a:r>
              <a:rPr lang="en-US" b="0" dirty="0"/>
              <a:t>LSTM Architecture with Omni-PE</a:t>
            </a:r>
            <a:endParaRPr lang="en-US" dirty="0"/>
          </a:p>
        </p:txBody>
      </p:sp>
      <p:pic>
        <p:nvPicPr>
          <p:cNvPr id="6" name="Picture 5">
            <a:extLst>
              <a:ext uri="{FF2B5EF4-FFF2-40B4-BE49-F238E27FC236}">
                <a16:creationId xmlns:a16="http://schemas.microsoft.com/office/drawing/2014/main" id="{85130A87-EC03-4B47-8FE9-A115CF950C06}"/>
              </a:ext>
            </a:extLst>
          </p:cNvPr>
          <p:cNvPicPr>
            <a:picLocks noChangeAspect="1"/>
          </p:cNvPicPr>
          <p:nvPr/>
        </p:nvPicPr>
        <p:blipFill>
          <a:blip r:embed="rId3"/>
          <a:stretch>
            <a:fillRect/>
          </a:stretch>
        </p:blipFill>
        <p:spPr>
          <a:xfrm>
            <a:off x="6435113" y="1652984"/>
            <a:ext cx="4848347" cy="1602759"/>
          </a:xfrm>
          <a:prstGeom prst="rect">
            <a:avLst/>
          </a:prstGeom>
        </p:spPr>
      </p:pic>
      <p:pic>
        <p:nvPicPr>
          <p:cNvPr id="8" name="Picture 7">
            <a:extLst>
              <a:ext uri="{FF2B5EF4-FFF2-40B4-BE49-F238E27FC236}">
                <a16:creationId xmlns:a16="http://schemas.microsoft.com/office/drawing/2014/main" id="{562960B7-BDE9-054D-B580-3346432FC01A}"/>
              </a:ext>
            </a:extLst>
          </p:cNvPr>
          <p:cNvPicPr>
            <a:picLocks noChangeAspect="1"/>
          </p:cNvPicPr>
          <p:nvPr/>
        </p:nvPicPr>
        <p:blipFill rotWithShape="1">
          <a:blip r:embed="rId4"/>
          <a:srcRect b="8857"/>
          <a:stretch/>
        </p:blipFill>
        <p:spPr>
          <a:xfrm>
            <a:off x="6305428" y="4038220"/>
            <a:ext cx="5107719" cy="1764703"/>
          </a:xfrm>
          <a:prstGeom prst="rect">
            <a:avLst/>
          </a:prstGeom>
        </p:spPr>
      </p:pic>
      <p:cxnSp>
        <p:nvCxnSpPr>
          <p:cNvPr id="10" name="Straight Connector 9">
            <a:extLst>
              <a:ext uri="{FF2B5EF4-FFF2-40B4-BE49-F238E27FC236}">
                <a16:creationId xmlns:a16="http://schemas.microsoft.com/office/drawing/2014/main" id="{38B77366-EFDC-BA42-AD1E-9CA479F59FB9}"/>
              </a:ext>
            </a:extLst>
          </p:cNvPr>
          <p:cNvCxnSpPr/>
          <p:nvPr/>
        </p:nvCxnSpPr>
        <p:spPr>
          <a:xfrm flipH="1" flipV="1">
            <a:off x="6553201" y="3255743"/>
            <a:ext cx="2825261" cy="1152134"/>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E572FCA-8950-4B49-A4D3-3BA36B7B5565}"/>
              </a:ext>
            </a:extLst>
          </p:cNvPr>
          <p:cNvCxnSpPr/>
          <p:nvPr/>
        </p:nvCxnSpPr>
        <p:spPr>
          <a:xfrm flipV="1">
            <a:off x="10210801" y="3255743"/>
            <a:ext cx="914400" cy="1140411"/>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43F3F02B-59CE-C147-9712-C1F0366576EA}"/>
              </a:ext>
            </a:extLst>
          </p:cNvPr>
          <p:cNvSpPr txBox="1"/>
          <p:nvPr/>
        </p:nvSpPr>
        <p:spPr>
          <a:xfrm>
            <a:off x="8234586" y="3205499"/>
            <a:ext cx="1223006" cy="400110"/>
          </a:xfrm>
          <a:prstGeom prst="rect">
            <a:avLst/>
          </a:prstGeom>
          <a:noFill/>
        </p:spPr>
        <p:txBody>
          <a:bodyPr wrap="square" rtlCol="0">
            <a:spAutoFit/>
          </a:bodyPr>
          <a:lstStyle/>
          <a:p>
            <a:pPr algn="ctr"/>
            <a:r>
              <a:rPr lang="en-US" sz="2000" i="1" dirty="0"/>
              <a:t>Omni-PE</a:t>
            </a:r>
          </a:p>
        </p:txBody>
      </p:sp>
      <p:sp>
        <p:nvSpPr>
          <p:cNvPr id="14" name="TextBox 13">
            <a:extLst>
              <a:ext uri="{FF2B5EF4-FFF2-40B4-BE49-F238E27FC236}">
                <a16:creationId xmlns:a16="http://schemas.microsoft.com/office/drawing/2014/main" id="{16655C6C-9983-9949-8CD0-9D61F0C66652}"/>
              </a:ext>
            </a:extLst>
          </p:cNvPr>
          <p:cNvSpPr txBox="1"/>
          <p:nvPr/>
        </p:nvSpPr>
        <p:spPr>
          <a:xfrm>
            <a:off x="7346572" y="5860960"/>
            <a:ext cx="3048874" cy="400110"/>
          </a:xfrm>
          <a:prstGeom prst="rect">
            <a:avLst/>
          </a:prstGeom>
          <a:noFill/>
        </p:spPr>
        <p:txBody>
          <a:bodyPr wrap="square" rtlCol="0">
            <a:spAutoFit/>
          </a:bodyPr>
          <a:lstStyle/>
          <a:p>
            <a:pPr algn="ctr"/>
            <a:r>
              <a:rPr lang="el-GR" sz="2000" i="1" dirty="0"/>
              <a:t>η-</a:t>
            </a:r>
            <a:r>
              <a:rPr lang="en-US" sz="2000" i="1" dirty="0"/>
              <a:t>LSTM Architecture</a:t>
            </a:r>
          </a:p>
        </p:txBody>
      </p:sp>
      <p:sp>
        <p:nvSpPr>
          <p:cNvPr id="15" name="TextBox 14">
            <a:extLst>
              <a:ext uri="{FF2B5EF4-FFF2-40B4-BE49-F238E27FC236}">
                <a16:creationId xmlns:a16="http://schemas.microsoft.com/office/drawing/2014/main" id="{7CBC77C5-AF2B-A24B-BB51-63EC99194731}"/>
              </a:ext>
            </a:extLst>
          </p:cNvPr>
          <p:cNvSpPr txBox="1"/>
          <p:nvPr/>
        </p:nvSpPr>
        <p:spPr>
          <a:xfrm>
            <a:off x="613673" y="1992698"/>
            <a:ext cx="5691755" cy="830997"/>
          </a:xfrm>
          <a:prstGeom prst="rect">
            <a:avLst/>
          </a:prstGeom>
          <a:noFill/>
        </p:spPr>
        <p:txBody>
          <a:bodyPr wrap="square" rtlCol="0">
            <a:spAutoFit/>
          </a:bodyPr>
          <a:lstStyle/>
          <a:p>
            <a:r>
              <a:rPr lang="en-US" dirty="0"/>
              <a:t>Omni-PE: Enable Multiply, Add, and 				Accumulation</a:t>
            </a:r>
          </a:p>
        </p:txBody>
      </p:sp>
      <p:sp>
        <p:nvSpPr>
          <p:cNvPr id="16" name="TextBox 15">
            <a:extLst>
              <a:ext uri="{FF2B5EF4-FFF2-40B4-BE49-F238E27FC236}">
                <a16:creationId xmlns:a16="http://schemas.microsoft.com/office/drawing/2014/main" id="{8794410E-9E65-E145-A131-804854EE5B29}"/>
              </a:ext>
            </a:extLst>
          </p:cNvPr>
          <p:cNvSpPr txBox="1"/>
          <p:nvPr/>
        </p:nvSpPr>
        <p:spPr>
          <a:xfrm>
            <a:off x="613673" y="4660631"/>
            <a:ext cx="5691755" cy="1200329"/>
          </a:xfrm>
          <a:prstGeom prst="rect">
            <a:avLst/>
          </a:prstGeom>
          <a:noFill/>
        </p:spPr>
        <p:txBody>
          <a:bodyPr wrap="square" rtlCol="0">
            <a:spAutoFit/>
          </a:bodyPr>
          <a:lstStyle/>
          <a:p>
            <a:r>
              <a:rPr lang="el-GR" dirty="0"/>
              <a:t>η-</a:t>
            </a:r>
            <a:r>
              <a:rPr lang="en-US" dirty="0"/>
              <a:t>LSTM Architecture: </a:t>
            </a:r>
          </a:p>
          <a:p>
            <a:pPr marL="342900" indent="-342900">
              <a:buFont typeface="Arial" panose="020B0604020202020204" pitchFamily="34" charset="0"/>
              <a:buChar char="•"/>
            </a:pPr>
            <a:r>
              <a:rPr lang="en-US" dirty="0"/>
              <a:t>Dynamic channel function swing</a:t>
            </a:r>
          </a:p>
          <a:p>
            <a:pPr marL="342900" indent="-342900">
              <a:buFont typeface="Arial" panose="020B0604020202020204" pitchFamily="34" charset="0"/>
              <a:buChar char="•"/>
            </a:pPr>
            <a:r>
              <a:rPr lang="en-US" dirty="0"/>
              <a:t>Support computation Skip</a:t>
            </a:r>
          </a:p>
        </p:txBody>
      </p:sp>
      <p:sp>
        <p:nvSpPr>
          <p:cNvPr id="17" name="TextBox 16">
            <a:extLst>
              <a:ext uri="{FF2B5EF4-FFF2-40B4-BE49-F238E27FC236}">
                <a16:creationId xmlns:a16="http://schemas.microsoft.com/office/drawing/2014/main" id="{D9A694CE-E53B-694F-8168-D7273F3FB7BE}"/>
              </a:ext>
            </a:extLst>
          </p:cNvPr>
          <p:cNvSpPr txBox="1"/>
          <p:nvPr/>
        </p:nvSpPr>
        <p:spPr>
          <a:xfrm>
            <a:off x="594943" y="3429000"/>
            <a:ext cx="5691755" cy="461665"/>
          </a:xfrm>
          <a:prstGeom prst="rect">
            <a:avLst/>
          </a:prstGeom>
          <a:noFill/>
        </p:spPr>
        <p:txBody>
          <a:bodyPr wrap="square" rtlCol="0">
            <a:spAutoFit/>
          </a:bodyPr>
          <a:lstStyle/>
          <a:p>
            <a:r>
              <a:rPr lang="en-US" dirty="0"/>
              <a:t>Channel: Omni-PEs + Activation Module</a:t>
            </a:r>
          </a:p>
        </p:txBody>
      </p:sp>
      <p:sp>
        <p:nvSpPr>
          <p:cNvPr id="18" name="Rectangle 17">
            <a:extLst>
              <a:ext uri="{FF2B5EF4-FFF2-40B4-BE49-F238E27FC236}">
                <a16:creationId xmlns:a16="http://schemas.microsoft.com/office/drawing/2014/main" id="{E8390457-155E-164C-BD02-C871C639ABD5}"/>
              </a:ext>
            </a:extLst>
          </p:cNvPr>
          <p:cNvSpPr/>
          <p:nvPr/>
        </p:nvSpPr>
        <p:spPr>
          <a:xfrm>
            <a:off x="6286698" y="1493519"/>
            <a:ext cx="5126449" cy="2112089"/>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9AF0DFE-2854-A046-A9FC-CE0631094F53}"/>
              </a:ext>
            </a:extLst>
          </p:cNvPr>
          <p:cNvSpPr/>
          <p:nvPr/>
        </p:nvSpPr>
        <p:spPr>
          <a:xfrm>
            <a:off x="8854440" y="3890665"/>
            <a:ext cx="2669274" cy="2083415"/>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0AB00C6-B572-0544-BD42-B0D49CE1A4ED}"/>
              </a:ext>
            </a:extLst>
          </p:cNvPr>
          <p:cNvSpPr/>
          <p:nvPr/>
        </p:nvSpPr>
        <p:spPr>
          <a:xfrm>
            <a:off x="6226298" y="3890665"/>
            <a:ext cx="2644711" cy="2108248"/>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2E8CF5C-DCBA-D64E-823E-83F20873967C}"/>
              </a:ext>
            </a:extLst>
          </p:cNvPr>
          <p:cNvSpPr/>
          <p:nvPr/>
        </p:nvSpPr>
        <p:spPr>
          <a:xfrm>
            <a:off x="6873240" y="4038220"/>
            <a:ext cx="1859280" cy="357934"/>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3DEC407-1CA6-C34F-9588-D044F951B475}"/>
              </a:ext>
            </a:extLst>
          </p:cNvPr>
          <p:cNvSpPr/>
          <p:nvPr/>
        </p:nvSpPr>
        <p:spPr>
          <a:xfrm>
            <a:off x="6873240" y="4407877"/>
            <a:ext cx="304800" cy="1395046"/>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6512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8"/>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19"/>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6">
                                            <p:txEl>
                                              <p:pRg st="1" end="1"/>
                                            </p:txEl>
                                          </p:spTgt>
                                        </p:tgtEl>
                                        <p:attrNameLst>
                                          <p:attrName>style.visibility</p:attrName>
                                        </p:attrNameLst>
                                      </p:cBhvr>
                                      <p:to>
                                        <p:strVal val="visible"/>
                                      </p:to>
                                    </p:set>
                                  </p:childTnLst>
                                </p:cTn>
                              </p:par>
                              <p:par>
                                <p:cTn id="29" presetID="1" presetClass="exit" presetSubtype="0" fill="hold" grpId="1" nodeType="withEffect">
                                  <p:stCondLst>
                                    <p:cond delay="0"/>
                                  </p:stCondLst>
                                  <p:childTnLst>
                                    <p:set>
                                      <p:cBhvr>
                                        <p:cTn id="30" dur="1" fill="hold">
                                          <p:stCondLst>
                                            <p:cond delay="0"/>
                                          </p:stCondLst>
                                        </p:cTn>
                                        <p:tgtEl>
                                          <p:spTgt spid="20"/>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6">
                                            <p:txEl>
                                              <p:pRg st="2" end="2"/>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uiExpand="1" build="allAtOnce"/>
      <p:bldP spid="17" grpId="0"/>
      <p:bldP spid="18" grpId="0" animBg="1"/>
      <p:bldP spid="18" grpId="1" animBg="1"/>
      <p:bldP spid="19" grpId="0" animBg="1"/>
      <p:bldP spid="19" grpId="1" animBg="1"/>
      <p:bldP spid="20" grpId="0" animBg="1"/>
      <p:bldP spid="20" grpId="1" animBg="1"/>
      <p:bldP spid="21" grpId="0" animBg="1"/>
      <p:bldP spid="2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0E22BF9-0C8D-7D43-88D8-B653B8A0AE6A}"/>
              </a:ext>
            </a:extLst>
          </p:cNvPr>
          <p:cNvSpPr>
            <a:spLocks noGrp="1"/>
          </p:cNvSpPr>
          <p:nvPr>
            <p:ph type="body" sz="quarter" idx="11"/>
          </p:nvPr>
        </p:nvSpPr>
        <p:spPr>
          <a:xfrm>
            <a:off x="597075" y="1691231"/>
            <a:ext cx="10926639" cy="4662864"/>
          </a:xfrm>
        </p:spPr>
        <p:txBody>
          <a:bodyPr/>
          <a:lstStyle/>
          <a:p>
            <a:pPr>
              <a:buFont typeface="Wingdings" pitchFamily="2" charset="2"/>
              <a:buChar char="Ø"/>
            </a:pPr>
            <a:r>
              <a:rPr lang="en-US" sz="2666" dirty="0">
                <a:solidFill>
                  <a:schemeClr val="accent4"/>
                </a:solidFill>
              </a:rPr>
              <a:t>Introduction and Motivation</a:t>
            </a:r>
          </a:p>
          <a:p>
            <a:pPr>
              <a:buFont typeface="Wingdings" pitchFamily="2" charset="2"/>
              <a:buChar char="Ø"/>
            </a:pPr>
            <a:r>
              <a:rPr lang="en-US" sz="2666" dirty="0">
                <a:solidFill>
                  <a:schemeClr val="accent4"/>
                </a:solidFill>
              </a:rPr>
              <a:t>Software Level Optimizations</a:t>
            </a:r>
          </a:p>
          <a:p>
            <a:pPr lvl="1">
              <a:buFont typeface="Wingdings" pitchFamily="2" charset="2"/>
              <a:buChar char="Ø"/>
            </a:pPr>
            <a:r>
              <a:rPr lang="en-US" sz="2133" dirty="0">
                <a:solidFill>
                  <a:schemeClr val="accent4"/>
                </a:solidFill>
              </a:rPr>
              <a:t>Cell Level Reduction for Intermediate Variables</a:t>
            </a:r>
          </a:p>
          <a:p>
            <a:pPr lvl="1">
              <a:buFont typeface="Wingdings" pitchFamily="2" charset="2"/>
              <a:buChar char="Ø"/>
            </a:pPr>
            <a:r>
              <a:rPr lang="en-US" sz="2133" dirty="0">
                <a:solidFill>
                  <a:schemeClr val="accent4"/>
                </a:solidFill>
              </a:rPr>
              <a:t>BP Layer Length Reduction</a:t>
            </a:r>
          </a:p>
          <a:p>
            <a:pPr>
              <a:buFont typeface="Wingdings" pitchFamily="2" charset="2"/>
              <a:buChar char="Ø"/>
            </a:pPr>
            <a:r>
              <a:rPr lang="en-US" sz="2666" dirty="0">
                <a:solidFill>
                  <a:schemeClr val="accent4"/>
                </a:solidFill>
              </a:rPr>
              <a:t>Hardware Level Optimization</a:t>
            </a:r>
          </a:p>
          <a:p>
            <a:pPr>
              <a:buFont typeface="Wingdings" pitchFamily="2" charset="2"/>
              <a:buChar char="Ø"/>
            </a:pPr>
            <a:r>
              <a:rPr lang="en-US" sz="2666" dirty="0"/>
              <a:t>Evaluation</a:t>
            </a:r>
          </a:p>
          <a:p>
            <a:pPr>
              <a:buFont typeface="Wingdings" pitchFamily="2" charset="2"/>
              <a:buChar char="Ø"/>
            </a:pPr>
            <a:r>
              <a:rPr lang="en-US" sz="2666" dirty="0"/>
              <a:t>Related Work</a:t>
            </a:r>
          </a:p>
          <a:p>
            <a:pPr>
              <a:buFont typeface="Wingdings" pitchFamily="2" charset="2"/>
              <a:buChar char="Ø"/>
            </a:pPr>
            <a:r>
              <a:rPr lang="en-US" sz="2666" dirty="0"/>
              <a:t>Conclusion</a:t>
            </a:r>
          </a:p>
        </p:txBody>
      </p:sp>
      <p:sp>
        <p:nvSpPr>
          <p:cNvPr id="4" name="Title 3">
            <a:extLst>
              <a:ext uri="{FF2B5EF4-FFF2-40B4-BE49-F238E27FC236}">
                <a16:creationId xmlns:a16="http://schemas.microsoft.com/office/drawing/2014/main" id="{D9E5EBB0-83CE-FE48-AB25-D4587F20FEC8}"/>
              </a:ext>
            </a:extLst>
          </p:cNvPr>
          <p:cNvSpPr>
            <a:spLocks noGrp="1"/>
          </p:cNvSpPr>
          <p:nvPr>
            <p:ph type="title"/>
          </p:nvPr>
        </p:nvSpPr>
        <p:spPr/>
        <p:txBody>
          <a:bodyPr/>
          <a:lstStyle/>
          <a:p>
            <a:r>
              <a:rPr lang="en-US" dirty="0"/>
              <a:t>Outline</a:t>
            </a:r>
          </a:p>
        </p:txBody>
      </p:sp>
    </p:spTree>
    <p:extLst>
      <p:ext uri="{BB962C8B-B14F-4D97-AF65-F5344CB8AC3E}">
        <p14:creationId xmlns:p14="http://schemas.microsoft.com/office/powerpoint/2010/main" val="20038319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9FA5E8-1F01-5647-B4B2-68BC15758E6B}"/>
              </a:ext>
            </a:extLst>
          </p:cNvPr>
          <p:cNvSpPr>
            <a:spLocks noGrp="1"/>
          </p:cNvSpPr>
          <p:nvPr>
            <p:ph type="title"/>
          </p:nvPr>
        </p:nvSpPr>
        <p:spPr/>
        <p:txBody>
          <a:bodyPr/>
          <a:lstStyle/>
          <a:p>
            <a:r>
              <a:rPr lang="en-US" dirty="0"/>
              <a:t>Experimental Setup</a:t>
            </a:r>
          </a:p>
        </p:txBody>
      </p:sp>
      <p:sp>
        <p:nvSpPr>
          <p:cNvPr id="5" name="TextBox 4">
            <a:extLst>
              <a:ext uri="{FF2B5EF4-FFF2-40B4-BE49-F238E27FC236}">
                <a16:creationId xmlns:a16="http://schemas.microsoft.com/office/drawing/2014/main" id="{6C078E65-039A-AB4F-A2C1-E45C47E74988}"/>
              </a:ext>
            </a:extLst>
          </p:cNvPr>
          <p:cNvSpPr txBox="1"/>
          <p:nvPr/>
        </p:nvSpPr>
        <p:spPr>
          <a:xfrm>
            <a:off x="586602" y="1656039"/>
            <a:ext cx="11015619" cy="3077766"/>
          </a:xfrm>
          <a:prstGeom prst="rect">
            <a:avLst/>
          </a:prstGeom>
          <a:noFill/>
        </p:spPr>
        <p:txBody>
          <a:bodyPr wrap="square" rtlCol="0">
            <a:spAutoFit/>
          </a:bodyPr>
          <a:lstStyle/>
          <a:p>
            <a:pPr marL="342900" indent="-342900">
              <a:buFont typeface="Arial" panose="020B0604020202020204" pitchFamily="34" charset="0"/>
              <a:buChar char="•"/>
            </a:pPr>
            <a:r>
              <a:rPr lang="en-US" sz="2200" dirty="0"/>
              <a:t>GPU - Nvidia Tesla V100 (Baseline and Software Implementation)</a:t>
            </a:r>
          </a:p>
          <a:p>
            <a:pPr marL="952393" lvl="1" indent="-342900">
              <a:buFont typeface="System Font Regular"/>
              <a:buChar char="-"/>
            </a:pPr>
            <a:r>
              <a:rPr lang="en-US" sz="1800" dirty="0"/>
              <a:t>5,120 Shading Units @ 1230MHz</a:t>
            </a:r>
          </a:p>
          <a:p>
            <a:pPr marL="952393" lvl="1" indent="-342900">
              <a:buFont typeface="System Font Regular"/>
              <a:buChar char="-"/>
            </a:pPr>
            <a:r>
              <a:rPr lang="en-US" sz="1800" dirty="0"/>
              <a:t>L1 cache/ Shared Memory: 128KB * 80</a:t>
            </a:r>
          </a:p>
          <a:p>
            <a:pPr marL="952393" lvl="1" indent="-342900">
              <a:buFont typeface="System Font Regular"/>
              <a:buChar char="-"/>
            </a:pPr>
            <a:r>
              <a:rPr lang="en-US" sz="1800" dirty="0"/>
              <a:t>Default Memory: 32GB HBM w/ 897GB/s Bandwidth</a:t>
            </a:r>
          </a:p>
          <a:p>
            <a:pPr lvl="1"/>
            <a:endParaRPr lang="en-US" sz="1000" dirty="0"/>
          </a:p>
          <a:p>
            <a:pPr marL="342900" indent="-342900">
              <a:buFont typeface="Arial" panose="020B0604020202020204" pitchFamily="34" charset="0"/>
              <a:buChar char="•"/>
            </a:pPr>
            <a:r>
              <a:rPr lang="en-US" sz="2200" dirty="0"/>
              <a:t>Accelerator Implementation – Xilinx Vertex-</a:t>
            </a:r>
            <a:r>
              <a:rPr lang="en-US" sz="2200" dirty="0" err="1"/>
              <a:t>UltraScale</a:t>
            </a:r>
            <a:r>
              <a:rPr lang="en-US" sz="2200" dirty="0"/>
              <a:t>+ HBM VCU128 FPGA Evaluation Board</a:t>
            </a:r>
          </a:p>
          <a:p>
            <a:pPr marL="952393" lvl="1" indent="-342900">
              <a:buFont typeface="System Font Regular"/>
              <a:buChar char="-"/>
            </a:pPr>
            <a:r>
              <a:rPr lang="en-US" sz="1800" dirty="0"/>
              <a:t>2,852K System Logic Cells</a:t>
            </a:r>
          </a:p>
          <a:p>
            <a:pPr marL="952393" lvl="1" indent="-342900">
              <a:buFont typeface="System Font Regular"/>
              <a:buChar char="-"/>
            </a:pPr>
            <a:r>
              <a:rPr lang="en-US" sz="1800" dirty="0"/>
              <a:t>9,024 DSP Slices</a:t>
            </a:r>
          </a:p>
          <a:p>
            <a:pPr marL="952393" lvl="1" indent="-342900">
              <a:buFont typeface="System Font Regular"/>
              <a:buChar char="-"/>
            </a:pPr>
            <a:r>
              <a:rPr lang="en-US" sz="1800" dirty="0"/>
              <a:t>Memory: 8GB HBM w/ 224GB/s Bandwidth (only use 40 channels)</a:t>
            </a:r>
          </a:p>
          <a:p>
            <a:endParaRPr lang="en-US" sz="1000" dirty="0"/>
          </a:p>
          <a:p>
            <a:pPr marL="342900" indent="-342900">
              <a:buFont typeface="Arial" panose="020B0604020202020204" pitchFamily="34" charset="0"/>
              <a:buChar char="•"/>
            </a:pPr>
            <a:r>
              <a:rPr lang="en-US" sz="2200" dirty="0"/>
              <a:t>Benchmark</a:t>
            </a:r>
          </a:p>
        </p:txBody>
      </p:sp>
      <p:graphicFrame>
        <p:nvGraphicFramePr>
          <p:cNvPr id="7" name="Table 6">
            <a:extLst>
              <a:ext uri="{FF2B5EF4-FFF2-40B4-BE49-F238E27FC236}">
                <a16:creationId xmlns:a16="http://schemas.microsoft.com/office/drawing/2014/main" id="{9C1E7376-7B59-1441-B84E-0BA8F613160D}"/>
              </a:ext>
            </a:extLst>
          </p:cNvPr>
          <p:cNvGraphicFramePr>
            <a:graphicFrameLocks noGrp="1"/>
          </p:cNvGraphicFramePr>
          <p:nvPr>
            <p:extLst>
              <p:ext uri="{D42A27DB-BD31-4B8C-83A1-F6EECF244321}">
                <p14:modId xmlns:p14="http://schemas.microsoft.com/office/powerpoint/2010/main" val="3490133383"/>
              </p:ext>
            </p:extLst>
          </p:nvPr>
        </p:nvGraphicFramePr>
        <p:xfrm>
          <a:off x="1013063" y="4948803"/>
          <a:ext cx="3815305" cy="1544260"/>
        </p:xfrm>
        <a:graphic>
          <a:graphicData uri="http://schemas.openxmlformats.org/drawingml/2006/table">
            <a:tbl>
              <a:tblPr firstRow="1" bandRow="1">
                <a:tableStyleId>{8A107856-5554-42FB-B03E-39F5DBC370BA}</a:tableStyleId>
              </a:tblPr>
              <a:tblGrid>
                <a:gridCol w="1234152">
                  <a:extLst>
                    <a:ext uri="{9D8B030D-6E8A-4147-A177-3AD203B41FA5}">
                      <a16:colId xmlns:a16="http://schemas.microsoft.com/office/drawing/2014/main" val="20000"/>
                    </a:ext>
                  </a:extLst>
                </a:gridCol>
                <a:gridCol w="2581153">
                  <a:extLst>
                    <a:ext uri="{9D8B030D-6E8A-4147-A177-3AD203B41FA5}">
                      <a16:colId xmlns:a16="http://schemas.microsoft.com/office/drawing/2014/main" val="20001"/>
                    </a:ext>
                  </a:extLst>
                </a:gridCol>
              </a:tblGrid>
              <a:tr h="386065">
                <a:tc>
                  <a:txBody>
                    <a:bodyPr/>
                    <a:lstStyle/>
                    <a:p>
                      <a:pPr algn="ctr"/>
                      <a:r>
                        <a:rPr lang="en-US" sz="1600" dirty="0"/>
                        <a:t>Name</a:t>
                      </a:r>
                    </a:p>
                  </a:txBody>
                  <a:tcPr anchor="ctr"/>
                </a:tc>
                <a:tc>
                  <a:txBody>
                    <a:bodyPr/>
                    <a:lstStyle/>
                    <a:p>
                      <a:pPr algn="ctr"/>
                      <a:r>
                        <a:rPr lang="en-US" sz="1600" dirty="0"/>
                        <a:t>Abbr.</a:t>
                      </a:r>
                    </a:p>
                  </a:txBody>
                  <a:tcPr anchor="ctr"/>
                </a:tc>
                <a:extLst>
                  <a:ext uri="{0D108BD9-81ED-4DB2-BD59-A6C34878D82A}">
                    <a16:rowId xmlns:a16="http://schemas.microsoft.com/office/drawing/2014/main" val="10000"/>
                  </a:ext>
                </a:extLst>
              </a:tr>
              <a:tr h="386065">
                <a:tc>
                  <a:txBody>
                    <a:bodyPr/>
                    <a:lstStyle/>
                    <a:p>
                      <a:pPr algn="ctr"/>
                      <a:r>
                        <a:rPr lang="en-US" sz="1600" dirty="0"/>
                        <a:t>TREC-10</a:t>
                      </a:r>
                    </a:p>
                  </a:txBody>
                  <a:tcPr anchor="ctr"/>
                </a:tc>
                <a:tc>
                  <a:txBody>
                    <a:bodyPr/>
                    <a:lstStyle/>
                    <a:p>
                      <a:pPr algn="ctr"/>
                      <a:r>
                        <a:rPr lang="en-US" sz="1600" dirty="0"/>
                        <a:t>Question Segmentation</a:t>
                      </a:r>
                    </a:p>
                  </a:txBody>
                  <a:tcPr anchor="ctr"/>
                </a:tc>
                <a:extLst>
                  <a:ext uri="{0D108BD9-81ED-4DB2-BD59-A6C34878D82A}">
                    <a16:rowId xmlns:a16="http://schemas.microsoft.com/office/drawing/2014/main" val="10001"/>
                  </a:ext>
                </a:extLst>
              </a:tr>
              <a:tr h="386065">
                <a:tc>
                  <a:txBody>
                    <a:bodyPr/>
                    <a:lstStyle/>
                    <a:p>
                      <a:pPr algn="ctr"/>
                      <a:r>
                        <a:rPr lang="en-US" sz="1600" dirty="0"/>
                        <a:t>PTB</a:t>
                      </a:r>
                    </a:p>
                  </a:txBody>
                  <a:tcPr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t>Language Modeling</a:t>
                      </a:r>
                    </a:p>
                  </a:txBody>
                  <a:tcPr anchor="ctr"/>
                </a:tc>
                <a:extLst>
                  <a:ext uri="{0D108BD9-81ED-4DB2-BD59-A6C34878D82A}">
                    <a16:rowId xmlns:a16="http://schemas.microsoft.com/office/drawing/2014/main" val="10002"/>
                  </a:ext>
                </a:extLst>
              </a:tr>
              <a:tr h="386065">
                <a:tc>
                  <a:txBody>
                    <a:bodyPr/>
                    <a:lstStyle/>
                    <a:p>
                      <a:pPr algn="ctr"/>
                      <a:r>
                        <a:rPr lang="en-US" sz="1600" dirty="0"/>
                        <a:t>IMDB</a:t>
                      </a:r>
                    </a:p>
                  </a:txBody>
                  <a:tcPr anchor="ctr"/>
                </a:tc>
                <a:tc>
                  <a:txBody>
                    <a:bodyPr/>
                    <a:lstStyle/>
                    <a:p>
                      <a:pPr algn="ctr"/>
                      <a:r>
                        <a:rPr lang="en-US" sz="1600" b="0" dirty="0">
                          <a:effectLst/>
                        </a:rPr>
                        <a:t>Sentiment Analysis</a:t>
                      </a:r>
                      <a:endParaRPr lang="en-US" sz="1600" dirty="0">
                        <a:latin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10003"/>
                  </a:ext>
                </a:extLst>
              </a:tr>
            </a:tbl>
          </a:graphicData>
        </a:graphic>
      </p:graphicFrame>
      <p:graphicFrame>
        <p:nvGraphicFramePr>
          <p:cNvPr id="8" name="Table 7">
            <a:extLst>
              <a:ext uri="{FF2B5EF4-FFF2-40B4-BE49-F238E27FC236}">
                <a16:creationId xmlns:a16="http://schemas.microsoft.com/office/drawing/2014/main" id="{C99405B3-F687-1344-B8B2-F853EA8FD1D4}"/>
              </a:ext>
            </a:extLst>
          </p:cNvPr>
          <p:cNvGraphicFramePr>
            <a:graphicFrameLocks noGrp="1"/>
          </p:cNvGraphicFramePr>
          <p:nvPr>
            <p:extLst>
              <p:ext uri="{D42A27DB-BD31-4B8C-83A1-F6EECF244321}">
                <p14:modId xmlns:p14="http://schemas.microsoft.com/office/powerpoint/2010/main" val="1895191528"/>
              </p:ext>
            </p:extLst>
          </p:nvPr>
        </p:nvGraphicFramePr>
        <p:xfrm>
          <a:off x="5898212" y="4948803"/>
          <a:ext cx="3815305" cy="1544260"/>
        </p:xfrm>
        <a:graphic>
          <a:graphicData uri="http://schemas.openxmlformats.org/drawingml/2006/table">
            <a:tbl>
              <a:tblPr firstRow="1" bandRow="1">
                <a:tableStyleId>{8A107856-5554-42FB-B03E-39F5DBC370BA}</a:tableStyleId>
              </a:tblPr>
              <a:tblGrid>
                <a:gridCol w="1234152">
                  <a:extLst>
                    <a:ext uri="{9D8B030D-6E8A-4147-A177-3AD203B41FA5}">
                      <a16:colId xmlns:a16="http://schemas.microsoft.com/office/drawing/2014/main" val="20000"/>
                    </a:ext>
                  </a:extLst>
                </a:gridCol>
                <a:gridCol w="2581153">
                  <a:extLst>
                    <a:ext uri="{9D8B030D-6E8A-4147-A177-3AD203B41FA5}">
                      <a16:colId xmlns:a16="http://schemas.microsoft.com/office/drawing/2014/main" val="20001"/>
                    </a:ext>
                  </a:extLst>
                </a:gridCol>
              </a:tblGrid>
              <a:tr h="386065">
                <a:tc>
                  <a:txBody>
                    <a:bodyPr/>
                    <a:lstStyle/>
                    <a:p>
                      <a:pPr algn="ctr"/>
                      <a:r>
                        <a:rPr lang="en-US" sz="1600" dirty="0"/>
                        <a:t>Name</a:t>
                      </a:r>
                    </a:p>
                  </a:txBody>
                  <a:tcPr anchor="ctr"/>
                </a:tc>
                <a:tc>
                  <a:txBody>
                    <a:bodyPr/>
                    <a:lstStyle/>
                    <a:p>
                      <a:pPr algn="ctr"/>
                      <a:r>
                        <a:rPr lang="en-US" sz="1600" dirty="0"/>
                        <a:t>Abbr.</a:t>
                      </a:r>
                    </a:p>
                  </a:txBody>
                  <a:tcPr anchor="ctr"/>
                </a:tc>
                <a:extLst>
                  <a:ext uri="{0D108BD9-81ED-4DB2-BD59-A6C34878D82A}">
                    <a16:rowId xmlns:a16="http://schemas.microsoft.com/office/drawing/2014/main" val="10000"/>
                  </a:ext>
                </a:extLst>
              </a:tr>
              <a:tr h="386065">
                <a:tc>
                  <a:txBody>
                    <a:bodyPr/>
                    <a:lstStyle/>
                    <a:p>
                      <a:pPr algn="ctr"/>
                      <a:r>
                        <a:rPr lang="en-US" sz="1600" dirty="0"/>
                        <a:t>WAYMO</a:t>
                      </a:r>
                    </a:p>
                  </a:txBody>
                  <a:tcPr anchor="ctr"/>
                </a:tc>
                <a:tc>
                  <a:txBody>
                    <a:bodyPr/>
                    <a:lstStyle/>
                    <a:p>
                      <a:pPr algn="ctr"/>
                      <a:r>
                        <a:rPr lang="en-US" sz="1600" b="0" dirty="0">
                          <a:effectLst/>
                        </a:rPr>
                        <a:t>Autonomous Driving</a:t>
                      </a:r>
                      <a:endParaRPr lang="en-US" sz="1600" dirty="0">
                        <a:latin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10001"/>
                  </a:ext>
                </a:extLst>
              </a:tr>
              <a:tr h="386065">
                <a:tc>
                  <a:txBody>
                    <a:bodyPr/>
                    <a:lstStyle/>
                    <a:p>
                      <a:pPr algn="ctr"/>
                      <a:r>
                        <a:rPr lang="en-US" sz="1600" dirty="0"/>
                        <a:t>WMT</a:t>
                      </a:r>
                    </a:p>
                  </a:txBody>
                  <a:tcPr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dirty="0"/>
                        <a:t>Machine Translation</a:t>
                      </a:r>
                    </a:p>
                  </a:txBody>
                  <a:tcPr anchor="ctr"/>
                </a:tc>
                <a:extLst>
                  <a:ext uri="{0D108BD9-81ED-4DB2-BD59-A6C34878D82A}">
                    <a16:rowId xmlns:a16="http://schemas.microsoft.com/office/drawing/2014/main" val="10002"/>
                  </a:ext>
                </a:extLst>
              </a:tr>
              <a:tr h="386065">
                <a:tc>
                  <a:txBody>
                    <a:bodyPr/>
                    <a:lstStyle/>
                    <a:p>
                      <a:pPr algn="ctr"/>
                      <a:r>
                        <a:rPr lang="en-US" sz="1600" dirty="0"/>
                        <a:t>BABI</a:t>
                      </a:r>
                    </a:p>
                  </a:txBody>
                  <a:tcPr anchor="ctr"/>
                </a:tc>
                <a:tc>
                  <a:txBody>
                    <a:bodyPr/>
                    <a:lstStyle/>
                    <a:p>
                      <a:pPr algn="ctr"/>
                      <a:r>
                        <a:rPr lang="en-US" sz="1600" dirty="0"/>
                        <a:t>Question Answering</a:t>
                      </a:r>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8754822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0D7986-B502-CF49-8FE4-A39E914BAA0E}"/>
              </a:ext>
            </a:extLst>
          </p:cNvPr>
          <p:cNvSpPr>
            <a:spLocks noGrp="1"/>
          </p:cNvSpPr>
          <p:nvPr>
            <p:ph type="title"/>
          </p:nvPr>
        </p:nvSpPr>
        <p:spPr/>
        <p:txBody>
          <a:bodyPr/>
          <a:lstStyle/>
          <a:p>
            <a:r>
              <a:rPr lang="en-US" dirty="0"/>
              <a:t>Improvement on Performance Speedup</a:t>
            </a:r>
          </a:p>
        </p:txBody>
      </p:sp>
      <p:graphicFrame>
        <p:nvGraphicFramePr>
          <p:cNvPr id="6" name="Chart 5">
            <a:extLst>
              <a:ext uri="{FF2B5EF4-FFF2-40B4-BE49-F238E27FC236}">
                <a16:creationId xmlns:a16="http://schemas.microsoft.com/office/drawing/2014/main" id="{689277BA-2998-0346-A139-3A286B7C1588}"/>
              </a:ext>
            </a:extLst>
          </p:cNvPr>
          <p:cNvGraphicFramePr>
            <a:graphicFrameLocks/>
          </p:cNvGraphicFramePr>
          <p:nvPr>
            <p:extLst>
              <p:ext uri="{D42A27DB-BD31-4B8C-83A1-F6EECF244321}">
                <p14:modId xmlns:p14="http://schemas.microsoft.com/office/powerpoint/2010/main" val="316212011"/>
              </p:ext>
            </p:extLst>
          </p:nvPr>
        </p:nvGraphicFramePr>
        <p:xfrm>
          <a:off x="892303" y="1335009"/>
          <a:ext cx="10096106" cy="3610466"/>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ECE34ED1-16E3-D74D-BE12-AC08FEEA823B}"/>
              </a:ext>
            </a:extLst>
          </p:cNvPr>
          <p:cNvSpPr txBox="1"/>
          <p:nvPr/>
        </p:nvSpPr>
        <p:spPr>
          <a:xfrm>
            <a:off x="2123286" y="5061326"/>
            <a:ext cx="8499891" cy="461665"/>
          </a:xfrm>
          <a:prstGeom prst="rect">
            <a:avLst/>
          </a:prstGeom>
          <a:noFill/>
        </p:spPr>
        <p:txBody>
          <a:bodyPr wrap="none" rtlCol="0">
            <a:spAutoFit/>
          </a:bodyPr>
          <a:lstStyle/>
          <a:p>
            <a:r>
              <a:rPr lang="en-US" dirty="0">
                <a:solidFill>
                  <a:srgbClr val="FF9300"/>
                </a:solidFill>
              </a:rPr>
              <a:t>Software Level Optimization </a:t>
            </a:r>
            <a:r>
              <a:rPr lang="en-US" dirty="0"/>
              <a:t>achieves an average of </a:t>
            </a:r>
            <a:r>
              <a:rPr lang="en-US" dirty="0">
                <a:solidFill>
                  <a:srgbClr val="00B050"/>
                </a:solidFill>
              </a:rPr>
              <a:t>1.56x Speedup </a:t>
            </a:r>
          </a:p>
        </p:txBody>
      </p:sp>
      <p:sp>
        <p:nvSpPr>
          <p:cNvPr id="8" name="TextBox 7">
            <a:extLst>
              <a:ext uri="{FF2B5EF4-FFF2-40B4-BE49-F238E27FC236}">
                <a16:creationId xmlns:a16="http://schemas.microsoft.com/office/drawing/2014/main" id="{DBC0BEC1-6497-1844-9DBF-1EDCDABFEE61}"/>
              </a:ext>
            </a:extLst>
          </p:cNvPr>
          <p:cNvSpPr txBox="1"/>
          <p:nvPr/>
        </p:nvSpPr>
        <p:spPr>
          <a:xfrm>
            <a:off x="2123286" y="5622800"/>
            <a:ext cx="8604663" cy="461665"/>
          </a:xfrm>
          <a:prstGeom prst="rect">
            <a:avLst/>
          </a:prstGeom>
          <a:noFill/>
        </p:spPr>
        <p:txBody>
          <a:bodyPr wrap="none" rtlCol="0">
            <a:spAutoFit/>
          </a:bodyPr>
          <a:lstStyle/>
          <a:p>
            <a:r>
              <a:rPr lang="en-US" dirty="0">
                <a:solidFill>
                  <a:srgbClr val="E8D3A2"/>
                </a:solidFill>
              </a:rPr>
              <a:t>Hardware Level Optimization </a:t>
            </a:r>
            <a:r>
              <a:rPr lang="en-US" dirty="0"/>
              <a:t>achieves an average of </a:t>
            </a:r>
            <a:r>
              <a:rPr lang="en-US" dirty="0">
                <a:solidFill>
                  <a:srgbClr val="00B050"/>
                </a:solidFill>
              </a:rPr>
              <a:t>1.42x Speedup </a:t>
            </a:r>
          </a:p>
        </p:txBody>
      </p:sp>
      <p:sp>
        <p:nvSpPr>
          <p:cNvPr id="9" name="TextBox 8">
            <a:extLst>
              <a:ext uri="{FF2B5EF4-FFF2-40B4-BE49-F238E27FC236}">
                <a16:creationId xmlns:a16="http://schemas.microsoft.com/office/drawing/2014/main" id="{FB648B2B-227F-C745-A90E-66586D14D45B}"/>
              </a:ext>
            </a:extLst>
          </p:cNvPr>
          <p:cNvSpPr txBox="1"/>
          <p:nvPr/>
        </p:nvSpPr>
        <p:spPr>
          <a:xfrm>
            <a:off x="2123286" y="6216358"/>
            <a:ext cx="7221913" cy="461665"/>
          </a:xfrm>
          <a:prstGeom prst="rect">
            <a:avLst/>
          </a:prstGeom>
          <a:noFill/>
        </p:spPr>
        <p:txBody>
          <a:bodyPr wrap="none" rtlCol="0">
            <a:spAutoFit/>
          </a:bodyPr>
          <a:lstStyle/>
          <a:p>
            <a:r>
              <a:rPr lang="en-US" dirty="0"/>
              <a:t>Together, </a:t>
            </a:r>
            <a:r>
              <a:rPr lang="el-GR" dirty="0">
                <a:solidFill>
                  <a:srgbClr val="00B050"/>
                </a:solidFill>
              </a:rPr>
              <a:t>η-</a:t>
            </a:r>
            <a:r>
              <a:rPr lang="en-US" dirty="0">
                <a:solidFill>
                  <a:srgbClr val="00B050"/>
                </a:solidFill>
              </a:rPr>
              <a:t>LSTM </a:t>
            </a:r>
            <a:r>
              <a:rPr lang="en-US" dirty="0"/>
              <a:t>achieves an average of </a:t>
            </a:r>
            <a:r>
              <a:rPr lang="en-US" dirty="0">
                <a:solidFill>
                  <a:srgbClr val="FF0000"/>
                </a:solidFill>
              </a:rPr>
              <a:t>3.99x</a:t>
            </a:r>
            <a:r>
              <a:rPr lang="en-US" dirty="0">
                <a:solidFill>
                  <a:srgbClr val="00B050"/>
                </a:solidFill>
              </a:rPr>
              <a:t> Speedup </a:t>
            </a:r>
          </a:p>
        </p:txBody>
      </p:sp>
    </p:spTree>
    <p:extLst>
      <p:ext uri="{BB962C8B-B14F-4D97-AF65-F5344CB8AC3E}">
        <p14:creationId xmlns:p14="http://schemas.microsoft.com/office/powerpoint/2010/main" val="1377368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down)">
                                      <p:cBhvr>
                                        <p:cTn id="7" dur="500"/>
                                        <p:tgtEl>
                                          <p:spTgt spid="6">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graphicEl>
                                              <a:chart seriesIdx="0" categoryIdx="-4" bldStep="series"/>
                                            </p:graphicEl>
                                          </p:spTgt>
                                        </p:tgtEl>
                                        <p:attrNameLst>
                                          <p:attrName>style.visibility</p:attrName>
                                        </p:attrNameLst>
                                      </p:cBhvr>
                                      <p:to>
                                        <p:strVal val="visible"/>
                                      </p:to>
                                    </p:set>
                                    <p:animEffect transition="in" filter="wipe(down)">
                                      <p:cBhvr>
                                        <p:cTn id="12" dur="250"/>
                                        <p:tgtEl>
                                          <p:spTgt spid="6">
                                            <p:graphicEl>
                                              <a:chart seriesIdx="0" categoryIdx="-4" bldStep="series"/>
                                            </p:graphicEl>
                                          </p:spTgt>
                                        </p:tgtEl>
                                      </p:cBhvr>
                                    </p:animEffect>
                                  </p:childTnLst>
                                </p:cTn>
                              </p:par>
                            </p:childTnLst>
                          </p:cTn>
                        </p:par>
                        <p:par>
                          <p:cTn id="13" fill="hold">
                            <p:stCondLst>
                              <p:cond delay="250"/>
                            </p:stCondLst>
                            <p:childTnLst>
                              <p:par>
                                <p:cTn id="14" presetID="22" presetClass="entr" presetSubtype="4" fill="hold" grpId="0" nodeType="afterEffect">
                                  <p:stCondLst>
                                    <p:cond delay="0"/>
                                  </p:stCondLst>
                                  <p:childTnLst>
                                    <p:set>
                                      <p:cBhvr>
                                        <p:cTn id="15" dur="1" fill="hold">
                                          <p:stCondLst>
                                            <p:cond delay="0"/>
                                          </p:stCondLst>
                                        </p:cTn>
                                        <p:tgtEl>
                                          <p:spTgt spid="6">
                                            <p:graphicEl>
                                              <a:chart seriesIdx="1" categoryIdx="-4" bldStep="series"/>
                                            </p:graphicEl>
                                          </p:spTgt>
                                        </p:tgtEl>
                                        <p:attrNameLst>
                                          <p:attrName>style.visibility</p:attrName>
                                        </p:attrNameLst>
                                      </p:cBhvr>
                                      <p:to>
                                        <p:strVal val="visible"/>
                                      </p:to>
                                    </p:set>
                                    <p:animEffect transition="in" filter="wipe(down)">
                                      <p:cBhvr>
                                        <p:cTn id="16" dur="250"/>
                                        <p:tgtEl>
                                          <p:spTgt spid="6">
                                            <p:graphicEl>
                                              <a:chart seriesIdx="1" categoryIdx="-4" bldStep="series"/>
                                            </p:graphicEl>
                                          </p:spTgt>
                                        </p:tgtEl>
                                      </p:cBhvr>
                                    </p:animEffect>
                                  </p:childTnLst>
                                </p:cTn>
                              </p:par>
                            </p:childTnLst>
                          </p:cTn>
                        </p:par>
                        <p:par>
                          <p:cTn id="17" fill="hold">
                            <p:stCondLst>
                              <p:cond delay="500"/>
                            </p:stCondLst>
                            <p:childTnLst>
                              <p:par>
                                <p:cTn id="18" presetID="22" presetClass="entr" presetSubtype="4" fill="hold" grpId="0" nodeType="afterEffect">
                                  <p:stCondLst>
                                    <p:cond delay="0"/>
                                  </p:stCondLst>
                                  <p:childTnLst>
                                    <p:set>
                                      <p:cBhvr>
                                        <p:cTn id="19" dur="1" fill="hold">
                                          <p:stCondLst>
                                            <p:cond delay="0"/>
                                          </p:stCondLst>
                                        </p:cTn>
                                        <p:tgtEl>
                                          <p:spTgt spid="6">
                                            <p:graphicEl>
                                              <a:chart seriesIdx="2" categoryIdx="-4" bldStep="series"/>
                                            </p:graphicEl>
                                          </p:spTgt>
                                        </p:tgtEl>
                                        <p:attrNameLst>
                                          <p:attrName>style.visibility</p:attrName>
                                        </p:attrNameLst>
                                      </p:cBhvr>
                                      <p:to>
                                        <p:strVal val="visible"/>
                                      </p:to>
                                    </p:set>
                                    <p:animEffect transition="in" filter="wipe(down)">
                                      <p:cBhvr>
                                        <p:cTn id="20" dur="250"/>
                                        <p:tgtEl>
                                          <p:spTgt spid="6">
                                            <p:graphicEl>
                                              <a:chart seriesIdx="2" categoryIdx="-4" bldStep="series"/>
                                            </p:graphicEl>
                                          </p:spTgt>
                                        </p:tgtEl>
                                      </p:cBhvr>
                                    </p:animEffect>
                                  </p:childTnLst>
                                </p:cTn>
                              </p:par>
                            </p:childTnLst>
                          </p:cTn>
                        </p:par>
                        <p:par>
                          <p:cTn id="21" fill="hold">
                            <p:stCondLst>
                              <p:cond delay="750"/>
                            </p:stCondLst>
                            <p:childTnLst>
                              <p:par>
                                <p:cTn id="22" presetID="22" presetClass="entr" presetSubtype="4" fill="hold" grpId="0" nodeType="afterEffect">
                                  <p:stCondLst>
                                    <p:cond delay="0"/>
                                  </p:stCondLst>
                                  <p:childTnLst>
                                    <p:set>
                                      <p:cBhvr>
                                        <p:cTn id="23" dur="1" fill="hold">
                                          <p:stCondLst>
                                            <p:cond delay="0"/>
                                          </p:stCondLst>
                                        </p:cTn>
                                        <p:tgtEl>
                                          <p:spTgt spid="6">
                                            <p:graphicEl>
                                              <a:chart seriesIdx="3" categoryIdx="-4" bldStep="series"/>
                                            </p:graphicEl>
                                          </p:spTgt>
                                        </p:tgtEl>
                                        <p:attrNameLst>
                                          <p:attrName>style.visibility</p:attrName>
                                        </p:attrNameLst>
                                      </p:cBhvr>
                                      <p:to>
                                        <p:strVal val="visible"/>
                                      </p:to>
                                    </p:set>
                                    <p:animEffect transition="in" filter="wipe(down)">
                                      <p:cBhvr>
                                        <p:cTn id="24" dur="250"/>
                                        <p:tgtEl>
                                          <p:spTgt spid="6">
                                            <p:graphicEl>
                                              <a:chart seriesIdx="3" categoryIdx="-4" bldStep="series"/>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left)">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6">
                                            <p:graphicEl>
                                              <a:chart seriesIdx="4" categoryIdx="-4" bldStep="series"/>
                                            </p:graphicEl>
                                          </p:spTgt>
                                        </p:tgtEl>
                                        <p:attrNameLst>
                                          <p:attrName>style.visibility</p:attrName>
                                        </p:attrNameLst>
                                      </p:cBhvr>
                                      <p:to>
                                        <p:strVal val="visible"/>
                                      </p:to>
                                    </p:set>
                                    <p:animEffect transition="in" filter="wipe(down)">
                                      <p:cBhvr>
                                        <p:cTn id="34" dur="250"/>
                                        <p:tgtEl>
                                          <p:spTgt spid="6">
                                            <p:graphicEl>
                                              <a:chart seriesIdx="4" categoryIdx="-4" bldStep="series"/>
                                            </p:graphicEl>
                                          </p:spTgt>
                                        </p:tgtEl>
                                      </p:cBhvr>
                                    </p:animEffect>
                                  </p:childTnLst>
                                </p:cTn>
                              </p:par>
                            </p:childTnLst>
                          </p:cTn>
                        </p:par>
                        <p:par>
                          <p:cTn id="35" fill="hold">
                            <p:stCondLst>
                              <p:cond delay="250"/>
                            </p:stCondLst>
                            <p:childTnLst>
                              <p:par>
                                <p:cTn id="36" presetID="22" presetClass="entr" presetSubtype="4" fill="hold" grpId="0" nodeType="afterEffect">
                                  <p:stCondLst>
                                    <p:cond delay="0"/>
                                  </p:stCondLst>
                                  <p:childTnLst>
                                    <p:set>
                                      <p:cBhvr>
                                        <p:cTn id="37" dur="1" fill="hold">
                                          <p:stCondLst>
                                            <p:cond delay="0"/>
                                          </p:stCondLst>
                                        </p:cTn>
                                        <p:tgtEl>
                                          <p:spTgt spid="6">
                                            <p:graphicEl>
                                              <a:chart seriesIdx="5" categoryIdx="-4" bldStep="series"/>
                                            </p:graphicEl>
                                          </p:spTgt>
                                        </p:tgtEl>
                                        <p:attrNameLst>
                                          <p:attrName>style.visibility</p:attrName>
                                        </p:attrNameLst>
                                      </p:cBhvr>
                                      <p:to>
                                        <p:strVal val="visible"/>
                                      </p:to>
                                    </p:set>
                                    <p:animEffect transition="in" filter="wipe(down)">
                                      <p:cBhvr>
                                        <p:cTn id="38" dur="250"/>
                                        <p:tgtEl>
                                          <p:spTgt spid="6">
                                            <p:graphicEl>
                                              <a:chart seriesIdx="5" categoryIdx="-4" bldStep="series"/>
                                            </p:graphicEl>
                                          </p:spTgt>
                                        </p:tgtEl>
                                      </p:cBhvr>
                                    </p:animEffect>
                                  </p:childTnLst>
                                </p:cTn>
                              </p:par>
                            </p:childTnLst>
                          </p:cTn>
                        </p:par>
                        <p:par>
                          <p:cTn id="39" fill="hold">
                            <p:stCondLst>
                              <p:cond delay="500"/>
                            </p:stCondLst>
                            <p:childTnLst>
                              <p:par>
                                <p:cTn id="40" presetID="22" presetClass="entr" presetSubtype="4" fill="hold" grpId="0" nodeType="afterEffect">
                                  <p:stCondLst>
                                    <p:cond delay="0"/>
                                  </p:stCondLst>
                                  <p:childTnLst>
                                    <p:set>
                                      <p:cBhvr>
                                        <p:cTn id="41" dur="1" fill="hold">
                                          <p:stCondLst>
                                            <p:cond delay="0"/>
                                          </p:stCondLst>
                                        </p:cTn>
                                        <p:tgtEl>
                                          <p:spTgt spid="6">
                                            <p:graphicEl>
                                              <a:chart seriesIdx="6" categoryIdx="-4" bldStep="series"/>
                                            </p:graphicEl>
                                          </p:spTgt>
                                        </p:tgtEl>
                                        <p:attrNameLst>
                                          <p:attrName>style.visibility</p:attrName>
                                        </p:attrNameLst>
                                      </p:cBhvr>
                                      <p:to>
                                        <p:strVal val="visible"/>
                                      </p:to>
                                    </p:set>
                                    <p:animEffect transition="in" filter="wipe(down)">
                                      <p:cBhvr>
                                        <p:cTn id="42" dur="250"/>
                                        <p:tgtEl>
                                          <p:spTgt spid="6">
                                            <p:graphicEl>
                                              <a:chart seriesIdx="6" categoryIdx="-4" bldStep="series"/>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ipe(left)">
                                      <p:cBhvr>
                                        <p:cTn id="47" dur="500"/>
                                        <p:tgtEl>
                                          <p:spTgt spid="8"/>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6">
                                            <p:graphicEl>
                                              <a:chart seriesIdx="7" categoryIdx="-4" bldStep="series"/>
                                            </p:graphicEl>
                                          </p:spTgt>
                                        </p:tgtEl>
                                        <p:attrNameLst>
                                          <p:attrName>style.visibility</p:attrName>
                                        </p:attrNameLst>
                                      </p:cBhvr>
                                      <p:to>
                                        <p:strVal val="visible"/>
                                      </p:to>
                                    </p:set>
                                    <p:animEffect transition="in" filter="wipe(down)">
                                      <p:cBhvr>
                                        <p:cTn id="52" dur="500"/>
                                        <p:tgtEl>
                                          <p:spTgt spid="6">
                                            <p:graphicEl>
                                              <a:chart seriesIdx="7" categoryIdx="-4" bldStep="series"/>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wipe(left)">
                                      <p:cBhvr>
                                        <p:cTn id="5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Chart bld="series"/>
        </p:bldSub>
      </p:bldGraphic>
      <p:bldP spid="7" grpId="0"/>
      <p:bldP spid="8" grpId="0"/>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6399B9E-7DFD-664C-89D9-34C01C91D7D7}"/>
              </a:ext>
            </a:extLst>
          </p:cNvPr>
          <p:cNvSpPr>
            <a:spLocks noGrp="1"/>
          </p:cNvSpPr>
          <p:nvPr>
            <p:ph type="title"/>
          </p:nvPr>
        </p:nvSpPr>
        <p:spPr/>
        <p:txBody>
          <a:bodyPr/>
          <a:lstStyle/>
          <a:p>
            <a:r>
              <a:rPr lang="en-US" dirty="0"/>
              <a:t>Energy Savings</a:t>
            </a:r>
          </a:p>
        </p:txBody>
      </p:sp>
      <p:graphicFrame>
        <p:nvGraphicFramePr>
          <p:cNvPr id="5" name="Chart 4">
            <a:extLst>
              <a:ext uri="{FF2B5EF4-FFF2-40B4-BE49-F238E27FC236}">
                <a16:creationId xmlns:a16="http://schemas.microsoft.com/office/drawing/2014/main" id="{A264C492-B9D3-3143-9846-8A88E2716DF5}"/>
              </a:ext>
            </a:extLst>
          </p:cNvPr>
          <p:cNvGraphicFramePr>
            <a:graphicFrameLocks/>
          </p:cNvGraphicFramePr>
          <p:nvPr>
            <p:extLst>
              <p:ext uri="{D42A27DB-BD31-4B8C-83A1-F6EECF244321}">
                <p14:modId xmlns:p14="http://schemas.microsoft.com/office/powerpoint/2010/main" val="3176092498"/>
              </p:ext>
            </p:extLst>
          </p:nvPr>
        </p:nvGraphicFramePr>
        <p:xfrm>
          <a:off x="1223564" y="951676"/>
          <a:ext cx="9284015" cy="397517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FC7BC2AE-19A4-DE4C-A60C-86DC8FAAD840}"/>
              </a:ext>
            </a:extLst>
          </p:cNvPr>
          <p:cNvSpPr txBox="1"/>
          <p:nvPr/>
        </p:nvSpPr>
        <p:spPr>
          <a:xfrm>
            <a:off x="2123286" y="5061326"/>
            <a:ext cx="9125319" cy="461665"/>
          </a:xfrm>
          <a:prstGeom prst="rect">
            <a:avLst/>
          </a:prstGeom>
          <a:noFill/>
        </p:spPr>
        <p:txBody>
          <a:bodyPr wrap="none" rtlCol="0">
            <a:spAutoFit/>
          </a:bodyPr>
          <a:lstStyle/>
          <a:p>
            <a:r>
              <a:rPr lang="en-US" dirty="0">
                <a:solidFill>
                  <a:srgbClr val="FF9300"/>
                </a:solidFill>
              </a:rPr>
              <a:t>Software Level Optimization </a:t>
            </a:r>
            <a:r>
              <a:rPr lang="en-US" dirty="0"/>
              <a:t>achieves an average of </a:t>
            </a:r>
            <a:r>
              <a:rPr lang="en-US" dirty="0">
                <a:solidFill>
                  <a:srgbClr val="00B050"/>
                </a:solidFill>
              </a:rPr>
              <a:t>1.54x Energy Saving </a:t>
            </a:r>
          </a:p>
        </p:txBody>
      </p:sp>
      <p:sp>
        <p:nvSpPr>
          <p:cNvPr id="7" name="TextBox 6">
            <a:extLst>
              <a:ext uri="{FF2B5EF4-FFF2-40B4-BE49-F238E27FC236}">
                <a16:creationId xmlns:a16="http://schemas.microsoft.com/office/drawing/2014/main" id="{071F4BB6-D5D2-4545-9F4D-07C7C7938F34}"/>
              </a:ext>
            </a:extLst>
          </p:cNvPr>
          <p:cNvSpPr txBox="1"/>
          <p:nvPr/>
        </p:nvSpPr>
        <p:spPr>
          <a:xfrm>
            <a:off x="2123286" y="5622800"/>
            <a:ext cx="9230091" cy="461665"/>
          </a:xfrm>
          <a:prstGeom prst="rect">
            <a:avLst/>
          </a:prstGeom>
          <a:noFill/>
        </p:spPr>
        <p:txBody>
          <a:bodyPr wrap="none" rtlCol="0">
            <a:spAutoFit/>
          </a:bodyPr>
          <a:lstStyle/>
          <a:p>
            <a:r>
              <a:rPr lang="en-US" dirty="0">
                <a:solidFill>
                  <a:srgbClr val="E8D3A2"/>
                </a:solidFill>
              </a:rPr>
              <a:t>Hardware Level Optimization </a:t>
            </a:r>
            <a:r>
              <a:rPr lang="en-US" dirty="0"/>
              <a:t>achieves an average of </a:t>
            </a:r>
            <a:r>
              <a:rPr lang="en-US" dirty="0">
                <a:solidFill>
                  <a:srgbClr val="00B050"/>
                </a:solidFill>
              </a:rPr>
              <a:t>1.67x Energy Saving </a:t>
            </a:r>
          </a:p>
        </p:txBody>
      </p:sp>
      <p:sp>
        <p:nvSpPr>
          <p:cNvPr id="8" name="TextBox 7">
            <a:extLst>
              <a:ext uri="{FF2B5EF4-FFF2-40B4-BE49-F238E27FC236}">
                <a16:creationId xmlns:a16="http://schemas.microsoft.com/office/drawing/2014/main" id="{01966871-41EB-824C-B567-67E10F46BC38}"/>
              </a:ext>
            </a:extLst>
          </p:cNvPr>
          <p:cNvSpPr txBox="1"/>
          <p:nvPr/>
        </p:nvSpPr>
        <p:spPr>
          <a:xfrm>
            <a:off x="2123286" y="6216358"/>
            <a:ext cx="8171148" cy="461665"/>
          </a:xfrm>
          <a:prstGeom prst="rect">
            <a:avLst/>
          </a:prstGeom>
          <a:noFill/>
        </p:spPr>
        <p:txBody>
          <a:bodyPr wrap="none" rtlCol="0">
            <a:spAutoFit/>
          </a:bodyPr>
          <a:lstStyle/>
          <a:p>
            <a:r>
              <a:rPr lang="en-US" dirty="0"/>
              <a:t>Together, </a:t>
            </a:r>
            <a:r>
              <a:rPr lang="el-GR" dirty="0">
                <a:solidFill>
                  <a:srgbClr val="00B050"/>
                </a:solidFill>
              </a:rPr>
              <a:t>η-</a:t>
            </a:r>
            <a:r>
              <a:rPr lang="en-US" dirty="0">
                <a:solidFill>
                  <a:srgbClr val="00B050"/>
                </a:solidFill>
              </a:rPr>
              <a:t>LSTM </a:t>
            </a:r>
            <a:r>
              <a:rPr lang="en-US" dirty="0"/>
              <a:t>achieves on an average of </a:t>
            </a:r>
            <a:r>
              <a:rPr lang="en-US" dirty="0">
                <a:solidFill>
                  <a:srgbClr val="FF0000"/>
                </a:solidFill>
              </a:rPr>
              <a:t>2.75x </a:t>
            </a:r>
            <a:r>
              <a:rPr lang="en-US" dirty="0">
                <a:solidFill>
                  <a:srgbClr val="00B050"/>
                </a:solidFill>
              </a:rPr>
              <a:t>Energy Saving </a:t>
            </a:r>
          </a:p>
        </p:txBody>
      </p:sp>
    </p:spTree>
    <p:extLst>
      <p:ext uri="{BB962C8B-B14F-4D97-AF65-F5344CB8AC3E}">
        <p14:creationId xmlns:p14="http://schemas.microsoft.com/office/powerpoint/2010/main" val="14075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graphicEl>
                                              <a:chart seriesIdx="-3" categoryIdx="-3" bldStep="gridLegend"/>
                                            </p:graphicEl>
                                          </p:spTgt>
                                        </p:tgtEl>
                                        <p:attrNameLst>
                                          <p:attrName>style.visibility</p:attrName>
                                        </p:attrNameLst>
                                      </p:cBhvr>
                                      <p:to>
                                        <p:strVal val="visible"/>
                                      </p:to>
                                    </p:set>
                                    <p:animEffect transition="in" filter="wipe(down)">
                                      <p:cBhvr>
                                        <p:cTn id="7" dur="500"/>
                                        <p:tgtEl>
                                          <p:spTgt spid="5">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graphicEl>
                                              <a:chart seriesIdx="0" categoryIdx="-4" bldStep="series"/>
                                            </p:graphicEl>
                                          </p:spTgt>
                                        </p:tgtEl>
                                        <p:attrNameLst>
                                          <p:attrName>style.visibility</p:attrName>
                                        </p:attrNameLst>
                                      </p:cBhvr>
                                      <p:to>
                                        <p:strVal val="visible"/>
                                      </p:to>
                                    </p:set>
                                    <p:animEffect transition="in" filter="wipe(down)">
                                      <p:cBhvr>
                                        <p:cTn id="12" dur="250"/>
                                        <p:tgtEl>
                                          <p:spTgt spid="5">
                                            <p:graphicEl>
                                              <a:chart seriesIdx="0" categoryIdx="-4" bldStep="series"/>
                                            </p:graphicEl>
                                          </p:spTgt>
                                        </p:tgtEl>
                                      </p:cBhvr>
                                    </p:animEffect>
                                  </p:childTnLst>
                                </p:cTn>
                              </p:par>
                            </p:childTnLst>
                          </p:cTn>
                        </p:par>
                        <p:par>
                          <p:cTn id="13" fill="hold">
                            <p:stCondLst>
                              <p:cond delay="250"/>
                            </p:stCondLst>
                            <p:childTnLst>
                              <p:par>
                                <p:cTn id="14" presetID="22" presetClass="entr" presetSubtype="4" fill="hold" grpId="0" nodeType="afterEffect">
                                  <p:stCondLst>
                                    <p:cond delay="0"/>
                                  </p:stCondLst>
                                  <p:childTnLst>
                                    <p:set>
                                      <p:cBhvr>
                                        <p:cTn id="15" dur="1" fill="hold">
                                          <p:stCondLst>
                                            <p:cond delay="0"/>
                                          </p:stCondLst>
                                        </p:cTn>
                                        <p:tgtEl>
                                          <p:spTgt spid="5">
                                            <p:graphicEl>
                                              <a:chart seriesIdx="1" categoryIdx="-4" bldStep="series"/>
                                            </p:graphicEl>
                                          </p:spTgt>
                                        </p:tgtEl>
                                        <p:attrNameLst>
                                          <p:attrName>style.visibility</p:attrName>
                                        </p:attrNameLst>
                                      </p:cBhvr>
                                      <p:to>
                                        <p:strVal val="visible"/>
                                      </p:to>
                                    </p:set>
                                    <p:animEffect transition="in" filter="wipe(down)">
                                      <p:cBhvr>
                                        <p:cTn id="16" dur="250"/>
                                        <p:tgtEl>
                                          <p:spTgt spid="5">
                                            <p:graphicEl>
                                              <a:chart seriesIdx="1" categoryIdx="-4" bldStep="series"/>
                                            </p:graphicEl>
                                          </p:spTgt>
                                        </p:tgtEl>
                                      </p:cBhvr>
                                    </p:animEffect>
                                  </p:childTnLst>
                                </p:cTn>
                              </p:par>
                            </p:childTnLst>
                          </p:cTn>
                        </p:par>
                        <p:par>
                          <p:cTn id="17" fill="hold">
                            <p:stCondLst>
                              <p:cond delay="500"/>
                            </p:stCondLst>
                            <p:childTnLst>
                              <p:par>
                                <p:cTn id="18" presetID="22" presetClass="entr" presetSubtype="4" fill="hold" grpId="0" nodeType="afterEffect">
                                  <p:stCondLst>
                                    <p:cond delay="0"/>
                                  </p:stCondLst>
                                  <p:childTnLst>
                                    <p:set>
                                      <p:cBhvr>
                                        <p:cTn id="19" dur="1" fill="hold">
                                          <p:stCondLst>
                                            <p:cond delay="0"/>
                                          </p:stCondLst>
                                        </p:cTn>
                                        <p:tgtEl>
                                          <p:spTgt spid="5">
                                            <p:graphicEl>
                                              <a:chart seriesIdx="2" categoryIdx="-4" bldStep="series"/>
                                            </p:graphicEl>
                                          </p:spTgt>
                                        </p:tgtEl>
                                        <p:attrNameLst>
                                          <p:attrName>style.visibility</p:attrName>
                                        </p:attrNameLst>
                                      </p:cBhvr>
                                      <p:to>
                                        <p:strVal val="visible"/>
                                      </p:to>
                                    </p:set>
                                    <p:animEffect transition="in" filter="wipe(down)">
                                      <p:cBhvr>
                                        <p:cTn id="20" dur="250"/>
                                        <p:tgtEl>
                                          <p:spTgt spid="5">
                                            <p:graphicEl>
                                              <a:chart seriesIdx="2" categoryIdx="-4" bldStep="series"/>
                                            </p:graphicEl>
                                          </p:spTgt>
                                        </p:tgtEl>
                                      </p:cBhvr>
                                    </p:animEffect>
                                  </p:childTnLst>
                                </p:cTn>
                              </p:par>
                            </p:childTnLst>
                          </p:cTn>
                        </p:par>
                        <p:par>
                          <p:cTn id="21" fill="hold">
                            <p:stCondLst>
                              <p:cond delay="750"/>
                            </p:stCondLst>
                            <p:childTnLst>
                              <p:par>
                                <p:cTn id="22" presetID="22" presetClass="entr" presetSubtype="4" fill="hold" grpId="0" nodeType="afterEffect">
                                  <p:stCondLst>
                                    <p:cond delay="0"/>
                                  </p:stCondLst>
                                  <p:childTnLst>
                                    <p:set>
                                      <p:cBhvr>
                                        <p:cTn id="23" dur="1" fill="hold">
                                          <p:stCondLst>
                                            <p:cond delay="0"/>
                                          </p:stCondLst>
                                        </p:cTn>
                                        <p:tgtEl>
                                          <p:spTgt spid="5">
                                            <p:graphicEl>
                                              <a:chart seriesIdx="3" categoryIdx="-4" bldStep="series"/>
                                            </p:graphicEl>
                                          </p:spTgt>
                                        </p:tgtEl>
                                        <p:attrNameLst>
                                          <p:attrName>style.visibility</p:attrName>
                                        </p:attrNameLst>
                                      </p:cBhvr>
                                      <p:to>
                                        <p:strVal val="visible"/>
                                      </p:to>
                                    </p:set>
                                    <p:animEffect transition="in" filter="wipe(down)">
                                      <p:cBhvr>
                                        <p:cTn id="24" dur="250"/>
                                        <p:tgtEl>
                                          <p:spTgt spid="5">
                                            <p:graphicEl>
                                              <a:chart seriesIdx="3" categoryIdx="-4" bldStep="series"/>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5">
                                            <p:graphicEl>
                                              <a:chart seriesIdx="4" categoryIdx="-4" bldStep="series"/>
                                            </p:graphicEl>
                                          </p:spTgt>
                                        </p:tgtEl>
                                        <p:attrNameLst>
                                          <p:attrName>style.visibility</p:attrName>
                                        </p:attrNameLst>
                                      </p:cBhvr>
                                      <p:to>
                                        <p:strVal val="visible"/>
                                      </p:to>
                                    </p:set>
                                    <p:animEffect transition="in" filter="wipe(down)">
                                      <p:cBhvr>
                                        <p:cTn id="29" dur="500"/>
                                        <p:tgtEl>
                                          <p:spTgt spid="5">
                                            <p:graphicEl>
                                              <a:chart seriesIdx="4" categoryIdx="-4" bldStep="series"/>
                                            </p:graphic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5">
                                            <p:graphicEl>
                                              <a:chart seriesIdx="5" categoryIdx="-4" bldStep="series"/>
                                            </p:graphicEl>
                                          </p:spTgt>
                                        </p:tgtEl>
                                        <p:attrNameLst>
                                          <p:attrName>style.visibility</p:attrName>
                                        </p:attrNameLst>
                                      </p:cBhvr>
                                      <p:to>
                                        <p:strVal val="visible"/>
                                      </p:to>
                                    </p:set>
                                    <p:animEffect transition="in" filter="wipe(down)">
                                      <p:cBhvr>
                                        <p:cTn id="34" dur="500"/>
                                        <p:tgtEl>
                                          <p:spTgt spid="5">
                                            <p:graphicEl>
                                              <a:chart seriesIdx="5" categoryIdx="-4" bldStep="series"/>
                                            </p:graphicEl>
                                          </p:spTgt>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5">
                                            <p:graphicEl>
                                              <a:chart seriesIdx="6" categoryIdx="-4" bldStep="series"/>
                                            </p:graphicEl>
                                          </p:spTgt>
                                        </p:tgtEl>
                                        <p:attrNameLst>
                                          <p:attrName>style.visibility</p:attrName>
                                        </p:attrNameLst>
                                      </p:cBhvr>
                                      <p:to>
                                        <p:strVal val="visible"/>
                                      </p:to>
                                    </p:set>
                                    <p:animEffect transition="in" filter="wipe(down)">
                                      <p:cBhvr>
                                        <p:cTn id="39" dur="500"/>
                                        <p:tgtEl>
                                          <p:spTgt spid="5">
                                            <p:graphicEl>
                                              <a:chart seriesIdx="6" categoryIdx="-4" bldStep="series"/>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5">
                                            <p:graphicEl>
                                              <a:chart seriesIdx="7" categoryIdx="-4" bldStep="series"/>
                                            </p:graphicEl>
                                          </p:spTgt>
                                        </p:tgtEl>
                                        <p:attrNameLst>
                                          <p:attrName>style.visibility</p:attrName>
                                        </p:attrNameLst>
                                      </p:cBhvr>
                                      <p:to>
                                        <p:strVal val="visible"/>
                                      </p:to>
                                    </p:set>
                                    <p:animEffect transition="in" filter="wipe(down)">
                                      <p:cBhvr>
                                        <p:cTn id="44" dur="500"/>
                                        <p:tgtEl>
                                          <p:spTgt spid="5">
                                            <p:graphicEl>
                                              <a:chart seriesIdx="7" categoryIdx="-4" bldStep="series"/>
                                            </p:graphicEl>
                                          </p:spTgt>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grpId="0" nodeType="click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wipe(left)">
                                      <p:cBhvr>
                                        <p:cTn id="49" dur="500"/>
                                        <p:tgtEl>
                                          <p:spTgt spid="6"/>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wipe(left)">
                                      <p:cBhvr>
                                        <p:cTn id="54" dur="500"/>
                                        <p:tgtEl>
                                          <p:spTgt spid="7"/>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grpId="0" nodeType="click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wipe(left)">
                                      <p:cBhvr>
                                        <p:cTn id="5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Chart bld="series"/>
        </p:bldSub>
      </p:bldGraphic>
      <p:bldP spid="6" grpId="0"/>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5D7BFA-ADCF-2B49-B92C-FEC8E0552BB7}"/>
              </a:ext>
            </a:extLst>
          </p:cNvPr>
          <p:cNvSpPr>
            <a:spLocks noGrp="1"/>
          </p:cNvSpPr>
          <p:nvPr>
            <p:ph type="title"/>
          </p:nvPr>
        </p:nvSpPr>
        <p:spPr/>
        <p:txBody>
          <a:bodyPr/>
          <a:lstStyle/>
          <a:p>
            <a:r>
              <a:rPr lang="en-US" dirty="0"/>
              <a:t>Improvement on Data Movement</a:t>
            </a:r>
          </a:p>
        </p:txBody>
      </p:sp>
      <p:graphicFrame>
        <p:nvGraphicFramePr>
          <p:cNvPr id="20" name="Chart 19">
            <a:extLst>
              <a:ext uri="{FF2B5EF4-FFF2-40B4-BE49-F238E27FC236}">
                <a16:creationId xmlns:a16="http://schemas.microsoft.com/office/drawing/2014/main" id="{E311D8D1-B273-FB4B-AE09-32291AC7DF73}"/>
              </a:ext>
            </a:extLst>
          </p:cNvPr>
          <p:cNvGraphicFramePr>
            <a:graphicFrameLocks/>
          </p:cNvGraphicFramePr>
          <p:nvPr>
            <p:extLst>
              <p:ext uri="{D42A27DB-BD31-4B8C-83A1-F6EECF244321}">
                <p14:modId xmlns:p14="http://schemas.microsoft.com/office/powerpoint/2010/main" val="1677228870"/>
              </p:ext>
            </p:extLst>
          </p:nvPr>
        </p:nvGraphicFramePr>
        <p:xfrm>
          <a:off x="0" y="1655014"/>
          <a:ext cx="3994619" cy="372934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1" name="Chart 20">
            <a:extLst>
              <a:ext uri="{FF2B5EF4-FFF2-40B4-BE49-F238E27FC236}">
                <a16:creationId xmlns:a16="http://schemas.microsoft.com/office/drawing/2014/main" id="{A71F7BD4-1E3B-8F44-853B-95A3D099A6F2}"/>
              </a:ext>
            </a:extLst>
          </p:cNvPr>
          <p:cNvGraphicFramePr>
            <a:graphicFrameLocks/>
          </p:cNvGraphicFramePr>
          <p:nvPr>
            <p:extLst>
              <p:ext uri="{D42A27DB-BD31-4B8C-83A1-F6EECF244321}">
                <p14:modId xmlns:p14="http://schemas.microsoft.com/office/powerpoint/2010/main" val="2459480758"/>
              </p:ext>
            </p:extLst>
          </p:nvPr>
        </p:nvGraphicFramePr>
        <p:xfrm>
          <a:off x="4113627" y="1655013"/>
          <a:ext cx="4045183" cy="372934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2" name="Chart 21">
            <a:extLst>
              <a:ext uri="{FF2B5EF4-FFF2-40B4-BE49-F238E27FC236}">
                <a16:creationId xmlns:a16="http://schemas.microsoft.com/office/drawing/2014/main" id="{D7FEC770-96D4-0544-A52A-6230D6F72844}"/>
              </a:ext>
            </a:extLst>
          </p:cNvPr>
          <p:cNvGraphicFramePr>
            <a:graphicFrameLocks/>
          </p:cNvGraphicFramePr>
          <p:nvPr>
            <p:extLst>
              <p:ext uri="{D42A27DB-BD31-4B8C-83A1-F6EECF244321}">
                <p14:modId xmlns:p14="http://schemas.microsoft.com/office/powerpoint/2010/main" val="2209666587"/>
              </p:ext>
            </p:extLst>
          </p:nvPr>
        </p:nvGraphicFramePr>
        <p:xfrm>
          <a:off x="8277818" y="1655013"/>
          <a:ext cx="3914182" cy="3729347"/>
        </p:xfrm>
        <a:graphic>
          <a:graphicData uri="http://schemas.openxmlformats.org/drawingml/2006/chart">
            <c:chart xmlns:c="http://schemas.openxmlformats.org/drawingml/2006/chart" xmlns:r="http://schemas.openxmlformats.org/officeDocument/2006/relationships" r:id="rId5"/>
          </a:graphicData>
        </a:graphic>
      </p:graphicFrame>
      <p:cxnSp>
        <p:nvCxnSpPr>
          <p:cNvPr id="23" name="Straight Connector 22">
            <a:extLst>
              <a:ext uri="{FF2B5EF4-FFF2-40B4-BE49-F238E27FC236}">
                <a16:creationId xmlns:a16="http://schemas.microsoft.com/office/drawing/2014/main" id="{25F3E80C-FB1B-9E4E-B895-1BC848BDFA74}"/>
              </a:ext>
            </a:extLst>
          </p:cNvPr>
          <p:cNvCxnSpPr/>
          <p:nvPr/>
        </p:nvCxnSpPr>
        <p:spPr>
          <a:xfrm>
            <a:off x="2865747" y="1572387"/>
            <a:ext cx="311085" cy="0"/>
          </a:xfrm>
          <a:prstGeom prst="line">
            <a:avLst/>
          </a:prstGeom>
          <a:noFill/>
          <a:ln w="38100" cap="flat" cmpd="sng" algn="ctr">
            <a:solidFill>
              <a:srgbClr val="5B9BD5"/>
            </a:solidFill>
            <a:prstDash val="solid"/>
            <a:miter lim="800000"/>
          </a:ln>
          <a:effectLst/>
        </p:spPr>
      </p:cxnSp>
      <p:sp>
        <p:nvSpPr>
          <p:cNvPr id="24" name="TextBox 23">
            <a:extLst>
              <a:ext uri="{FF2B5EF4-FFF2-40B4-BE49-F238E27FC236}">
                <a16:creationId xmlns:a16="http://schemas.microsoft.com/office/drawing/2014/main" id="{45B67DB7-2CF8-DC48-8487-C59663B29645}"/>
              </a:ext>
            </a:extLst>
          </p:cNvPr>
          <p:cNvSpPr txBox="1"/>
          <p:nvPr/>
        </p:nvSpPr>
        <p:spPr>
          <a:xfrm>
            <a:off x="3176832" y="1387721"/>
            <a:ext cx="967124"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TREC10</a:t>
            </a:r>
          </a:p>
        </p:txBody>
      </p:sp>
      <p:cxnSp>
        <p:nvCxnSpPr>
          <p:cNvPr id="25" name="Straight Connector 24">
            <a:extLst>
              <a:ext uri="{FF2B5EF4-FFF2-40B4-BE49-F238E27FC236}">
                <a16:creationId xmlns:a16="http://schemas.microsoft.com/office/drawing/2014/main" id="{B3C4E8E5-55AE-E94B-A06D-5ED18F403A5F}"/>
              </a:ext>
            </a:extLst>
          </p:cNvPr>
          <p:cNvCxnSpPr/>
          <p:nvPr/>
        </p:nvCxnSpPr>
        <p:spPr>
          <a:xfrm>
            <a:off x="4194926" y="1572387"/>
            <a:ext cx="311085" cy="0"/>
          </a:xfrm>
          <a:prstGeom prst="line">
            <a:avLst/>
          </a:prstGeom>
          <a:noFill/>
          <a:ln w="38100" cap="flat" cmpd="sng" algn="ctr">
            <a:solidFill>
              <a:srgbClr val="ED7D31"/>
            </a:solidFill>
            <a:prstDash val="solid"/>
            <a:miter lim="800000"/>
          </a:ln>
          <a:effectLst/>
        </p:spPr>
      </p:cxnSp>
      <p:sp>
        <p:nvSpPr>
          <p:cNvPr id="26" name="TextBox 25">
            <a:extLst>
              <a:ext uri="{FF2B5EF4-FFF2-40B4-BE49-F238E27FC236}">
                <a16:creationId xmlns:a16="http://schemas.microsoft.com/office/drawing/2014/main" id="{D02C04A4-D3ED-AD45-AFDE-F49762DA1E5E}"/>
              </a:ext>
            </a:extLst>
          </p:cNvPr>
          <p:cNvSpPr txBox="1"/>
          <p:nvPr/>
        </p:nvSpPr>
        <p:spPr>
          <a:xfrm>
            <a:off x="4506011" y="1387721"/>
            <a:ext cx="581057"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PTB</a:t>
            </a:r>
          </a:p>
        </p:txBody>
      </p:sp>
      <p:cxnSp>
        <p:nvCxnSpPr>
          <p:cNvPr id="27" name="Straight Connector 26">
            <a:extLst>
              <a:ext uri="{FF2B5EF4-FFF2-40B4-BE49-F238E27FC236}">
                <a16:creationId xmlns:a16="http://schemas.microsoft.com/office/drawing/2014/main" id="{26A897DE-1245-964C-8122-636FF178F0A0}"/>
              </a:ext>
            </a:extLst>
          </p:cNvPr>
          <p:cNvCxnSpPr/>
          <p:nvPr/>
        </p:nvCxnSpPr>
        <p:spPr>
          <a:xfrm>
            <a:off x="5174714" y="1572387"/>
            <a:ext cx="311085" cy="0"/>
          </a:xfrm>
          <a:prstGeom prst="line">
            <a:avLst/>
          </a:prstGeom>
          <a:noFill/>
          <a:ln w="38100" cap="flat" cmpd="sng" algn="ctr">
            <a:solidFill>
              <a:srgbClr val="A5A5A5"/>
            </a:solidFill>
            <a:prstDash val="solid"/>
            <a:miter lim="800000"/>
          </a:ln>
          <a:effectLst/>
        </p:spPr>
      </p:cxnSp>
      <p:sp>
        <p:nvSpPr>
          <p:cNvPr id="28" name="TextBox 27">
            <a:extLst>
              <a:ext uri="{FF2B5EF4-FFF2-40B4-BE49-F238E27FC236}">
                <a16:creationId xmlns:a16="http://schemas.microsoft.com/office/drawing/2014/main" id="{B070A870-C57E-954B-825B-574E11FBCE64}"/>
              </a:ext>
            </a:extLst>
          </p:cNvPr>
          <p:cNvSpPr txBox="1"/>
          <p:nvPr/>
        </p:nvSpPr>
        <p:spPr>
          <a:xfrm>
            <a:off x="5485799" y="1387721"/>
            <a:ext cx="764953"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IMDB</a:t>
            </a:r>
          </a:p>
        </p:txBody>
      </p:sp>
      <p:cxnSp>
        <p:nvCxnSpPr>
          <p:cNvPr id="29" name="Straight Connector 28">
            <a:extLst>
              <a:ext uri="{FF2B5EF4-FFF2-40B4-BE49-F238E27FC236}">
                <a16:creationId xmlns:a16="http://schemas.microsoft.com/office/drawing/2014/main" id="{2983F93C-7EA1-9743-AB27-89A509B9C34B}"/>
              </a:ext>
            </a:extLst>
          </p:cNvPr>
          <p:cNvCxnSpPr/>
          <p:nvPr/>
        </p:nvCxnSpPr>
        <p:spPr>
          <a:xfrm>
            <a:off x="6322240" y="1572387"/>
            <a:ext cx="311085" cy="0"/>
          </a:xfrm>
          <a:prstGeom prst="line">
            <a:avLst/>
          </a:prstGeom>
          <a:noFill/>
          <a:ln w="38100" cap="flat" cmpd="sng" algn="ctr">
            <a:solidFill>
              <a:srgbClr val="FFC000"/>
            </a:solidFill>
            <a:prstDash val="solid"/>
            <a:miter lim="800000"/>
          </a:ln>
          <a:effectLst/>
        </p:spPr>
      </p:cxnSp>
      <p:sp>
        <p:nvSpPr>
          <p:cNvPr id="30" name="TextBox 29">
            <a:extLst>
              <a:ext uri="{FF2B5EF4-FFF2-40B4-BE49-F238E27FC236}">
                <a16:creationId xmlns:a16="http://schemas.microsoft.com/office/drawing/2014/main" id="{936BB9F5-A6CB-524F-A567-0A8B577F495B}"/>
              </a:ext>
            </a:extLst>
          </p:cNvPr>
          <p:cNvSpPr txBox="1"/>
          <p:nvPr/>
        </p:nvSpPr>
        <p:spPr>
          <a:xfrm>
            <a:off x="6633325" y="1387721"/>
            <a:ext cx="1045479"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WAYMO</a:t>
            </a:r>
          </a:p>
        </p:txBody>
      </p:sp>
      <p:cxnSp>
        <p:nvCxnSpPr>
          <p:cNvPr id="31" name="Straight Connector 30">
            <a:extLst>
              <a:ext uri="{FF2B5EF4-FFF2-40B4-BE49-F238E27FC236}">
                <a16:creationId xmlns:a16="http://schemas.microsoft.com/office/drawing/2014/main" id="{7A71B79A-DF05-BA41-8041-68277306AC03}"/>
              </a:ext>
            </a:extLst>
          </p:cNvPr>
          <p:cNvCxnSpPr/>
          <p:nvPr/>
        </p:nvCxnSpPr>
        <p:spPr>
          <a:xfrm>
            <a:off x="7719706" y="1572387"/>
            <a:ext cx="311085" cy="0"/>
          </a:xfrm>
          <a:prstGeom prst="line">
            <a:avLst/>
          </a:prstGeom>
          <a:noFill/>
          <a:ln w="38100" cap="flat" cmpd="sng" algn="ctr">
            <a:solidFill>
              <a:srgbClr val="4472C4"/>
            </a:solidFill>
            <a:prstDash val="solid"/>
            <a:miter lim="800000"/>
          </a:ln>
          <a:effectLst/>
        </p:spPr>
      </p:cxnSp>
      <p:sp>
        <p:nvSpPr>
          <p:cNvPr id="32" name="TextBox 31">
            <a:extLst>
              <a:ext uri="{FF2B5EF4-FFF2-40B4-BE49-F238E27FC236}">
                <a16:creationId xmlns:a16="http://schemas.microsoft.com/office/drawing/2014/main" id="{7877C036-84E7-4A45-B467-BC6707F67C38}"/>
              </a:ext>
            </a:extLst>
          </p:cNvPr>
          <p:cNvSpPr txBox="1"/>
          <p:nvPr/>
        </p:nvSpPr>
        <p:spPr>
          <a:xfrm>
            <a:off x="8030791" y="1387721"/>
            <a:ext cx="756938"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WMT</a:t>
            </a:r>
          </a:p>
        </p:txBody>
      </p:sp>
      <p:cxnSp>
        <p:nvCxnSpPr>
          <p:cNvPr id="33" name="Straight Connector 32">
            <a:extLst>
              <a:ext uri="{FF2B5EF4-FFF2-40B4-BE49-F238E27FC236}">
                <a16:creationId xmlns:a16="http://schemas.microsoft.com/office/drawing/2014/main" id="{29D191C5-CE9F-4C4B-AF62-663C48D55E67}"/>
              </a:ext>
            </a:extLst>
          </p:cNvPr>
          <p:cNvCxnSpPr/>
          <p:nvPr/>
        </p:nvCxnSpPr>
        <p:spPr>
          <a:xfrm>
            <a:off x="8859217" y="1572387"/>
            <a:ext cx="311085" cy="0"/>
          </a:xfrm>
          <a:prstGeom prst="line">
            <a:avLst/>
          </a:prstGeom>
          <a:noFill/>
          <a:ln w="38100" cap="flat" cmpd="sng" algn="ctr">
            <a:solidFill>
              <a:srgbClr val="70AD47"/>
            </a:solidFill>
            <a:prstDash val="solid"/>
            <a:miter lim="800000"/>
          </a:ln>
          <a:effectLst/>
        </p:spPr>
      </p:cxnSp>
      <p:sp>
        <p:nvSpPr>
          <p:cNvPr id="34" name="TextBox 33">
            <a:extLst>
              <a:ext uri="{FF2B5EF4-FFF2-40B4-BE49-F238E27FC236}">
                <a16:creationId xmlns:a16="http://schemas.microsoft.com/office/drawing/2014/main" id="{8658B998-8CC7-6F43-BDD9-D30D70DAC55B}"/>
              </a:ext>
            </a:extLst>
          </p:cNvPr>
          <p:cNvSpPr txBox="1"/>
          <p:nvPr/>
        </p:nvSpPr>
        <p:spPr>
          <a:xfrm>
            <a:off x="9170302" y="1387721"/>
            <a:ext cx="674287"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BABI</a:t>
            </a:r>
          </a:p>
        </p:txBody>
      </p:sp>
      <p:sp>
        <p:nvSpPr>
          <p:cNvPr id="35" name="Oval 34">
            <a:extLst>
              <a:ext uri="{FF2B5EF4-FFF2-40B4-BE49-F238E27FC236}">
                <a16:creationId xmlns:a16="http://schemas.microsoft.com/office/drawing/2014/main" id="{13C3FD46-9E0E-984A-AB11-DED85B4B093A}"/>
              </a:ext>
            </a:extLst>
          </p:cNvPr>
          <p:cNvSpPr/>
          <p:nvPr/>
        </p:nvSpPr>
        <p:spPr>
          <a:xfrm>
            <a:off x="2967181" y="1519508"/>
            <a:ext cx="115824" cy="115824"/>
          </a:xfrm>
          <a:prstGeom prst="ellipse">
            <a:avLst/>
          </a:prstGeom>
          <a:solidFill>
            <a:sysClr val="window" lastClr="FFFFFF"/>
          </a:solidFill>
          <a:ln w="28575" cap="flat" cmpd="sng" algn="ctr">
            <a:solidFill>
              <a:srgbClr val="5B9BD5"/>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6" name="Rectangle 35">
            <a:extLst>
              <a:ext uri="{FF2B5EF4-FFF2-40B4-BE49-F238E27FC236}">
                <a16:creationId xmlns:a16="http://schemas.microsoft.com/office/drawing/2014/main" id="{668FDCFB-4582-7644-A99B-D9D8CD61399B}"/>
              </a:ext>
            </a:extLst>
          </p:cNvPr>
          <p:cNvSpPr/>
          <p:nvPr/>
        </p:nvSpPr>
        <p:spPr>
          <a:xfrm>
            <a:off x="4285914" y="1511806"/>
            <a:ext cx="125132" cy="125132"/>
          </a:xfrm>
          <a:prstGeom prst="rect">
            <a:avLst/>
          </a:prstGeom>
          <a:solidFill>
            <a:sysClr val="window" lastClr="FFFFFF"/>
          </a:solidFill>
          <a:ln w="28575" cap="flat" cmpd="sng" algn="ctr">
            <a:solidFill>
              <a:srgbClr val="ED7D3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7" name="Isosceles Triangle 28">
            <a:extLst>
              <a:ext uri="{FF2B5EF4-FFF2-40B4-BE49-F238E27FC236}">
                <a16:creationId xmlns:a16="http://schemas.microsoft.com/office/drawing/2014/main" id="{C7A1CCB3-3E6E-414B-A9F1-064C03A4905E}"/>
              </a:ext>
            </a:extLst>
          </p:cNvPr>
          <p:cNvSpPr/>
          <p:nvPr/>
        </p:nvSpPr>
        <p:spPr>
          <a:xfrm>
            <a:off x="5263775" y="1499614"/>
            <a:ext cx="157432" cy="135718"/>
          </a:xfrm>
          <a:prstGeom prst="triangle">
            <a:avLst/>
          </a:prstGeom>
          <a:solidFill>
            <a:sysClr val="window" lastClr="FFFFFF"/>
          </a:solidFill>
          <a:ln w="28575" cap="flat" cmpd="sng" algn="ctr">
            <a:solidFill>
              <a:srgbClr val="A5A5A5"/>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8" name="Diamond 37">
            <a:extLst>
              <a:ext uri="{FF2B5EF4-FFF2-40B4-BE49-F238E27FC236}">
                <a16:creationId xmlns:a16="http://schemas.microsoft.com/office/drawing/2014/main" id="{A008FD5E-2530-9A48-9710-96F5B9FB6AC8}"/>
              </a:ext>
            </a:extLst>
          </p:cNvPr>
          <p:cNvSpPr/>
          <p:nvPr/>
        </p:nvSpPr>
        <p:spPr>
          <a:xfrm>
            <a:off x="6408420" y="1499614"/>
            <a:ext cx="152400" cy="152400"/>
          </a:xfrm>
          <a:prstGeom prst="diamond">
            <a:avLst/>
          </a:prstGeom>
          <a:solidFill>
            <a:sysClr val="window" lastClr="FFFFFF"/>
          </a:solidFill>
          <a:ln w="28575"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 name="Plus 38">
            <a:extLst>
              <a:ext uri="{FF2B5EF4-FFF2-40B4-BE49-F238E27FC236}">
                <a16:creationId xmlns:a16="http://schemas.microsoft.com/office/drawing/2014/main" id="{F7F56436-D5D2-4E4F-86BA-EE3ECFCD5E68}"/>
              </a:ext>
            </a:extLst>
          </p:cNvPr>
          <p:cNvSpPr/>
          <p:nvPr/>
        </p:nvSpPr>
        <p:spPr>
          <a:xfrm>
            <a:off x="7747143" y="1443140"/>
            <a:ext cx="254844" cy="254844"/>
          </a:xfrm>
          <a:prstGeom prst="mathPlus">
            <a:avLst>
              <a:gd name="adj1" fmla="val 7648"/>
            </a:avLst>
          </a:prstGeom>
          <a:solidFill>
            <a:srgbClr val="4472C4"/>
          </a:solidFill>
          <a:ln w="12700" cap="flat" cmpd="sng" algn="ctr">
            <a:solidFill>
              <a:srgbClr val="4472C4"/>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0" name="Plus 39">
            <a:extLst>
              <a:ext uri="{FF2B5EF4-FFF2-40B4-BE49-F238E27FC236}">
                <a16:creationId xmlns:a16="http://schemas.microsoft.com/office/drawing/2014/main" id="{B93FEC29-5C08-D049-9EC7-62B012A18C39}"/>
              </a:ext>
            </a:extLst>
          </p:cNvPr>
          <p:cNvSpPr/>
          <p:nvPr/>
        </p:nvSpPr>
        <p:spPr>
          <a:xfrm rot="2700000">
            <a:off x="8879898" y="1443140"/>
            <a:ext cx="254844" cy="254844"/>
          </a:xfrm>
          <a:prstGeom prst="mathPlus">
            <a:avLst>
              <a:gd name="adj1" fmla="val 7648"/>
            </a:avLst>
          </a:prstGeom>
          <a:solidFill>
            <a:srgbClr val="70AD47"/>
          </a:solidFill>
          <a:ln w="12700" cap="flat" cmpd="sng" algn="ctr">
            <a:solidFill>
              <a:srgbClr val="70AD47"/>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1" name="TextBox 40">
            <a:extLst>
              <a:ext uri="{FF2B5EF4-FFF2-40B4-BE49-F238E27FC236}">
                <a16:creationId xmlns:a16="http://schemas.microsoft.com/office/drawing/2014/main" id="{926E0C10-78EB-784B-A674-918A723258A9}"/>
              </a:ext>
            </a:extLst>
          </p:cNvPr>
          <p:cNvSpPr txBox="1"/>
          <p:nvPr/>
        </p:nvSpPr>
        <p:spPr>
          <a:xfrm>
            <a:off x="613673" y="5649013"/>
            <a:ext cx="11273527" cy="830997"/>
          </a:xfrm>
          <a:prstGeom prst="rect">
            <a:avLst/>
          </a:prstGeom>
          <a:noFill/>
        </p:spPr>
        <p:txBody>
          <a:bodyPr wrap="square" rtlCol="0">
            <a:spAutoFit/>
          </a:bodyPr>
          <a:lstStyle/>
          <a:p>
            <a:pPr algn="ctr"/>
            <a:r>
              <a:rPr lang="el-GR" dirty="0"/>
              <a:t>η-</a:t>
            </a:r>
            <a:r>
              <a:rPr lang="en-US" dirty="0"/>
              <a:t>LSTM’s software-level design can significantly reduce the data movement for weights, activations, and intermediate variables.  </a:t>
            </a:r>
          </a:p>
        </p:txBody>
      </p:sp>
    </p:spTree>
    <p:extLst>
      <p:ext uri="{BB962C8B-B14F-4D97-AF65-F5344CB8AC3E}">
        <p14:creationId xmlns:p14="http://schemas.microsoft.com/office/powerpoint/2010/main" val="35710904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4B0290-E387-8E4A-A21A-49DEA18ACB8A}"/>
              </a:ext>
            </a:extLst>
          </p:cNvPr>
          <p:cNvSpPr>
            <a:spLocks noGrp="1"/>
          </p:cNvSpPr>
          <p:nvPr>
            <p:ph type="title"/>
          </p:nvPr>
        </p:nvSpPr>
        <p:spPr/>
        <p:txBody>
          <a:bodyPr/>
          <a:lstStyle/>
          <a:p>
            <a:r>
              <a:rPr lang="en-US" dirty="0"/>
              <a:t>Improvement on Memory Footprint</a:t>
            </a:r>
          </a:p>
        </p:txBody>
      </p:sp>
      <p:graphicFrame>
        <p:nvGraphicFramePr>
          <p:cNvPr id="5" name="Chart 4">
            <a:extLst>
              <a:ext uri="{FF2B5EF4-FFF2-40B4-BE49-F238E27FC236}">
                <a16:creationId xmlns:a16="http://schemas.microsoft.com/office/drawing/2014/main" id="{F8EEB37B-B429-B14F-8D57-6BFE10C33C50}"/>
              </a:ext>
            </a:extLst>
          </p:cNvPr>
          <p:cNvGraphicFramePr>
            <a:graphicFrameLocks/>
          </p:cNvGraphicFramePr>
          <p:nvPr>
            <p:extLst>
              <p:ext uri="{D42A27DB-BD31-4B8C-83A1-F6EECF244321}">
                <p14:modId xmlns:p14="http://schemas.microsoft.com/office/powerpoint/2010/main" val="1100645880"/>
              </p:ext>
            </p:extLst>
          </p:nvPr>
        </p:nvGraphicFramePr>
        <p:xfrm>
          <a:off x="1259840" y="1218376"/>
          <a:ext cx="8940800" cy="3770722"/>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43B2F84F-CE59-A940-8DF0-1856D1C62E23}"/>
              </a:ext>
            </a:extLst>
          </p:cNvPr>
          <p:cNvSpPr txBox="1"/>
          <p:nvPr/>
        </p:nvSpPr>
        <p:spPr>
          <a:xfrm>
            <a:off x="2414740" y="4989098"/>
            <a:ext cx="967124" cy="4001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TREC10</a:t>
            </a:r>
          </a:p>
        </p:txBody>
      </p:sp>
      <p:sp>
        <p:nvSpPr>
          <p:cNvPr id="7" name="TextBox 6">
            <a:extLst>
              <a:ext uri="{FF2B5EF4-FFF2-40B4-BE49-F238E27FC236}">
                <a16:creationId xmlns:a16="http://schemas.microsoft.com/office/drawing/2014/main" id="{D4BA9C53-B3A0-6A4A-A3F5-6B41C9314E89}"/>
              </a:ext>
            </a:extLst>
          </p:cNvPr>
          <p:cNvSpPr txBox="1"/>
          <p:nvPr/>
        </p:nvSpPr>
        <p:spPr>
          <a:xfrm>
            <a:off x="3993823" y="4989098"/>
            <a:ext cx="581057" cy="4001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PTB</a:t>
            </a:r>
          </a:p>
        </p:txBody>
      </p:sp>
      <p:sp>
        <p:nvSpPr>
          <p:cNvPr id="8" name="TextBox 7">
            <a:extLst>
              <a:ext uri="{FF2B5EF4-FFF2-40B4-BE49-F238E27FC236}">
                <a16:creationId xmlns:a16="http://schemas.microsoft.com/office/drawing/2014/main" id="{1C32DD01-B30C-7247-9A73-005135247091}"/>
              </a:ext>
            </a:extLst>
          </p:cNvPr>
          <p:cNvSpPr txBox="1"/>
          <p:nvPr/>
        </p:nvSpPr>
        <p:spPr>
          <a:xfrm>
            <a:off x="5186840" y="4989098"/>
            <a:ext cx="764953" cy="4001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IMDB</a:t>
            </a:r>
          </a:p>
        </p:txBody>
      </p:sp>
      <p:sp>
        <p:nvSpPr>
          <p:cNvPr id="9" name="TextBox 8">
            <a:extLst>
              <a:ext uri="{FF2B5EF4-FFF2-40B4-BE49-F238E27FC236}">
                <a16:creationId xmlns:a16="http://schemas.microsoft.com/office/drawing/2014/main" id="{D10629BA-5B27-8044-8464-5A48447D9F8C}"/>
              </a:ext>
            </a:extLst>
          </p:cNvPr>
          <p:cNvSpPr txBox="1"/>
          <p:nvPr/>
        </p:nvSpPr>
        <p:spPr>
          <a:xfrm>
            <a:off x="6440051" y="4989098"/>
            <a:ext cx="1045479" cy="4001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WAYMO</a:t>
            </a:r>
          </a:p>
        </p:txBody>
      </p:sp>
      <p:sp>
        <p:nvSpPr>
          <p:cNvPr id="10" name="TextBox 9">
            <a:extLst>
              <a:ext uri="{FF2B5EF4-FFF2-40B4-BE49-F238E27FC236}">
                <a16:creationId xmlns:a16="http://schemas.microsoft.com/office/drawing/2014/main" id="{3A00F055-DF91-244C-8096-07737EF4E6CF}"/>
              </a:ext>
            </a:extLst>
          </p:cNvPr>
          <p:cNvSpPr txBox="1"/>
          <p:nvPr/>
        </p:nvSpPr>
        <p:spPr>
          <a:xfrm>
            <a:off x="7919031" y="4989098"/>
            <a:ext cx="756938" cy="4001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WMT</a:t>
            </a:r>
          </a:p>
        </p:txBody>
      </p:sp>
      <p:sp>
        <p:nvSpPr>
          <p:cNvPr id="11" name="TextBox 10">
            <a:extLst>
              <a:ext uri="{FF2B5EF4-FFF2-40B4-BE49-F238E27FC236}">
                <a16:creationId xmlns:a16="http://schemas.microsoft.com/office/drawing/2014/main" id="{15EA9D63-55C9-9D47-A6FC-CC9F20F301F9}"/>
              </a:ext>
            </a:extLst>
          </p:cNvPr>
          <p:cNvSpPr txBox="1"/>
          <p:nvPr/>
        </p:nvSpPr>
        <p:spPr>
          <a:xfrm>
            <a:off x="9226774" y="4989098"/>
            <a:ext cx="674287" cy="4001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BABI</a:t>
            </a:r>
          </a:p>
        </p:txBody>
      </p:sp>
      <p:cxnSp>
        <p:nvCxnSpPr>
          <p:cNvPr id="12" name="Straight Connector 11">
            <a:extLst>
              <a:ext uri="{FF2B5EF4-FFF2-40B4-BE49-F238E27FC236}">
                <a16:creationId xmlns:a16="http://schemas.microsoft.com/office/drawing/2014/main" id="{CB774A65-DCC9-AC47-9272-B7812C4D1837}"/>
              </a:ext>
            </a:extLst>
          </p:cNvPr>
          <p:cNvCxnSpPr/>
          <p:nvPr/>
        </p:nvCxnSpPr>
        <p:spPr>
          <a:xfrm>
            <a:off x="3563620" y="3866418"/>
            <a:ext cx="0" cy="1463040"/>
          </a:xfrm>
          <a:prstGeom prst="line">
            <a:avLst/>
          </a:prstGeom>
          <a:noFill/>
          <a:ln w="28575" cap="flat" cmpd="sng" algn="ctr">
            <a:solidFill>
              <a:sysClr val="windowText" lastClr="000000"/>
            </a:solidFill>
            <a:prstDash val="solid"/>
            <a:miter lim="800000"/>
          </a:ln>
          <a:effectLst/>
        </p:spPr>
      </p:cxnSp>
      <p:cxnSp>
        <p:nvCxnSpPr>
          <p:cNvPr id="13" name="Straight Connector 12">
            <a:extLst>
              <a:ext uri="{FF2B5EF4-FFF2-40B4-BE49-F238E27FC236}">
                <a16:creationId xmlns:a16="http://schemas.microsoft.com/office/drawing/2014/main" id="{573976CC-88D8-9D47-B30E-B67424B4CE23}"/>
              </a:ext>
            </a:extLst>
          </p:cNvPr>
          <p:cNvCxnSpPr/>
          <p:nvPr/>
        </p:nvCxnSpPr>
        <p:spPr>
          <a:xfrm>
            <a:off x="2389340" y="3866418"/>
            <a:ext cx="0" cy="1463040"/>
          </a:xfrm>
          <a:prstGeom prst="line">
            <a:avLst/>
          </a:prstGeom>
          <a:noFill/>
          <a:ln w="28575" cap="flat" cmpd="sng" algn="ctr">
            <a:solidFill>
              <a:sysClr val="windowText" lastClr="000000"/>
            </a:solidFill>
            <a:prstDash val="solid"/>
            <a:miter lim="800000"/>
          </a:ln>
          <a:effectLst/>
        </p:spPr>
      </p:cxnSp>
      <p:cxnSp>
        <p:nvCxnSpPr>
          <p:cNvPr id="14" name="Straight Connector 13">
            <a:extLst>
              <a:ext uri="{FF2B5EF4-FFF2-40B4-BE49-F238E27FC236}">
                <a16:creationId xmlns:a16="http://schemas.microsoft.com/office/drawing/2014/main" id="{3FB8BA60-0326-CA4F-BC1E-8EADAC54763F}"/>
              </a:ext>
            </a:extLst>
          </p:cNvPr>
          <p:cNvCxnSpPr/>
          <p:nvPr/>
        </p:nvCxnSpPr>
        <p:spPr>
          <a:xfrm>
            <a:off x="6231406" y="3866418"/>
            <a:ext cx="0" cy="1463040"/>
          </a:xfrm>
          <a:prstGeom prst="line">
            <a:avLst/>
          </a:prstGeom>
          <a:noFill/>
          <a:ln w="28575" cap="flat" cmpd="sng" algn="ctr">
            <a:solidFill>
              <a:sysClr val="windowText" lastClr="000000"/>
            </a:solidFill>
            <a:prstDash val="solid"/>
            <a:miter lim="800000"/>
          </a:ln>
          <a:effectLst/>
        </p:spPr>
      </p:cxnSp>
      <p:cxnSp>
        <p:nvCxnSpPr>
          <p:cNvPr id="15" name="Straight Connector 14">
            <a:extLst>
              <a:ext uri="{FF2B5EF4-FFF2-40B4-BE49-F238E27FC236}">
                <a16:creationId xmlns:a16="http://schemas.microsoft.com/office/drawing/2014/main" id="{1766B315-4D08-A140-88F2-D70AA39586CA}"/>
              </a:ext>
            </a:extLst>
          </p:cNvPr>
          <p:cNvCxnSpPr/>
          <p:nvPr/>
        </p:nvCxnSpPr>
        <p:spPr>
          <a:xfrm>
            <a:off x="4944002" y="3866418"/>
            <a:ext cx="0" cy="1463040"/>
          </a:xfrm>
          <a:prstGeom prst="line">
            <a:avLst/>
          </a:prstGeom>
          <a:noFill/>
          <a:ln w="28575" cap="flat" cmpd="sng" algn="ctr">
            <a:solidFill>
              <a:sysClr val="windowText" lastClr="000000"/>
            </a:solidFill>
            <a:prstDash val="solid"/>
            <a:miter lim="800000"/>
          </a:ln>
          <a:effectLst/>
        </p:spPr>
      </p:cxnSp>
      <p:cxnSp>
        <p:nvCxnSpPr>
          <p:cNvPr id="16" name="Straight Connector 15">
            <a:extLst>
              <a:ext uri="{FF2B5EF4-FFF2-40B4-BE49-F238E27FC236}">
                <a16:creationId xmlns:a16="http://schemas.microsoft.com/office/drawing/2014/main" id="{A3C44883-DE3C-1245-999E-7A4597A0B303}"/>
              </a:ext>
            </a:extLst>
          </p:cNvPr>
          <p:cNvCxnSpPr/>
          <p:nvPr/>
        </p:nvCxnSpPr>
        <p:spPr>
          <a:xfrm>
            <a:off x="8880338" y="3866418"/>
            <a:ext cx="0" cy="1463040"/>
          </a:xfrm>
          <a:prstGeom prst="line">
            <a:avLst/>
          </a:prstGeom>
          <a:noFill/>
          <a:ln w="28575" cap="flat" cmpd="sng" algn="ctr">
            <a:solidFill>
              <a:sysClr val="windowText" lastClr="000000"/>
            </a:solidFill>
            <a:prstDash val="solid"/>
            <a:miter lim="800000"/>
          </a:ln>
          <a:effectLst/>
        </p:spPr>
      </p:cxnSp>
      <p:cxnSp>
        <p:nvCxnSpPr>
          <p:cNvPr id="17" name="Straight Connector 16">
            <a:extLst>
              <a:ext uri="{FF2B5EF4-FFF2-40B4-BE49-F238E27FC236}">
                <a16:creationId xmlns:a16="http://schemas.microsoft.com/office/drawing/2014/main" id="{634E9D28-1003-744D-A422-62C39F37D7B4}"/>
              </a:ext>
            </a:extLst>
          </p:cNvPr>
          <p:cNvCxnSpPr/>
          <p:nvPr/>
        </p:nvCxnSpPr>
        <p:spPr>
          <a:xfrm>
            <a:off x="7602361" y="3866418"/>
            <a:ext cx="0" cy="1463040"/>
          </a:xfrm>
          <a:prstGeom prst="line">
            <a:avLst/>
          </a:prstGeom>
          <a:noFill/>
          <a:ln w="28575" cap="flat" cmpd="sng" algn="ctr">
            <a:solidFill>
              <a:sysClr val="windowText" lastClr="000000"/>
            </a:solidFill>
            <a:prstDash val="solid"/>
            <a:miter lim="800000"/>
          </a:ln>
          <a:effectLst/>
        </p:spPr>
      </p:cxnSp>
      <p:cxnSp>
        <p:nvCxnSpPr>
          <p:cNvPr id="18" name="Straight Connector 17">
            <a:extLst>
              <a:ext uri="{FF2B5EF4-FFF2-40B4-BE49-F238E27FC236}">
                <a16:creationId xmlns:a16="http://schemas.microsoft.com/office/drawing/2014/main" id="{73E634DF-6344-5A43-A1D5-F88AF24DACB3}"/>
              </a:ext>
            </a:extLst>
          </p:cNvPr>
          <p:cNvCxnSpPr/>
          <p:nvPr/>
        </p:nvCxnSpPr>
        <p:spPr>
          <a:xfrm>
            <a:off x="10058688" y="3866418"/>
            <a:ext cx="0" cy="1463040"/>
          </a:xfrm>
          <a:prstGeom prst="line">
            <a:avLst/>
          </a:prstGeom>
          <a:noFill/>
          <a:ln w="28575" cap="flat" cmpd="sng" algn="ctr">
            <a:solidFill>
              <a:sysClr val="windowText" lastClr="000000"/>
            </a:solidFill>
            <a:prstDash val="solid"/>
            <a:miter lim="800000"/>
          </a:ln>
          <a:effectLst/>
        </p:spPr>
      </p:cxnSp>
      <p:sp>
        <p:nvSpPr>
          <p:cNvPr id="19" name="TextBox 18">
            <a:extLst>
              <a:ext uri="{FF2B5EF4-FFF2-40B4-BE49-F238E27FC236}">
                <a16:creationId xmlns:a16="http://schemas.microsoft.com/office/drawing/2014/main" id="{D3B2F76B-FD2D-204C-84A1-6CCD287C4417}"/>
              </a:ext>
            </a:extLst>
          </p:cNvPr>
          <p:cNvSpPr txBox="1"/>
          <p:nvPr/>
        </p:nvSpPr>
        <p:spPr>
          <a:xfrm>
            <a:off x="848944" y="5659498"/>
            <a:ext cx="11182213" cy="830997"/>
          </a:xfrm>
          <a:prstGeom prst="rect">
            <a:avLst/>
          </a:prstGeom>
          <a:noFill/>
        </p:spPr>
        <p:txBody>
          <a:bodyPr wrap="square" rtlCol="0">
            <a:spAutoFit/>
          </a:bodyPr>
          <a:lstStyle/>
          <a:p>
            <a:r>
              <a:rPr lang="en-US" dirty="0"/>
              <a:t>Our </a:t>
            </a:r>
            <a:r>
              <a:rPr lang="el-GR" dirty="0"/>
              <a:t>η-</a:t>
            </a:r>
            <a:r>
              <a:rPr lang="en-US" dirty="0"/>
              <a:t>LSTM can also effectively reduce the Memory Footprint for Activations and Intermediate variables.  </a:t>
            </a:r>
          </a:p>
        </p:txBody>
      </p:sp>
    </p:spTree>
    <p:extLst>
      <p:ext uri="{BB962C8B-B14F-4D97-AF65-F5344CB8AC3E}">
        <p14:creationId xmlns:p14="http://schemas.microsoft.com/office/powerpoint/2010/main" val="12650200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C5E1FB-A0C5-9F40-9688-6AA61B008051}"/>
              </a:ext>
            </a:extLst>
          </p:cNvPr>
          <p:cNvSpPr>
            <a:spLocks noGrp="1"/>
          </p:cNvSpPr>
          <p:nvPr>
            <p:ph type="title"/>
          </p:nvPr>
        </p:nvSpPr>
        <p:spPr/>
        <p:txBody>
          <a:bodyPr/>
          <a:lstStyle/>
          <a:p>
            <a:r>
              <a:rPr lang="en-US" dirty="0"/>
              <a:t>Related Work</a:t>
            </a:r>
          </a:p>
        </p:txBody>
      </p:sp>
      <p:sp>
        <p:nvSpPr>
          <p:cNvPr id="5" name="TextBox 4">
            <a:extLst>
              <a:ext uri="{FF2B5EF4-FFF2-40B4-BE49-F238E27FC236}">
                <a16:creationId xmlns:a16="http://schemas.microsoft.com/office/drawing/2014/main" id="{64BA70AB-0827-6C44-B5B4-0CFBA9948B56}"/>
              </a:ext>
            </a:extLst>
          </p:cNvPr>
          <p:cNvSpPr txBox="1"/>
          <p:nvPr/>
        </p:nvSpPr>
        <p:spPr>
          <a:xfrm>
            <a:off x="400050" y="1780675"/>
            <a:ext cx="11515725" cy="4524315"/>
          </a:xfrm>
          <a:prstGeom prst="rect">
            <a:avLst/>
          </a:prstGeom>
          <a:noFill/>
        </p:spPr>
        <p:txBody>
          <a:bodyPr wrap="square" rtlCol="0">
            <a:spAutoFit/>
          </a:bodyPr>
          <a:lstStyle/>
          <a:p>
            <a:pPr marL="342900" indent="-342900">
              <a:buFont typeface="Arial" panose="020B0604020202020204" pitchFamily="34" charset="0"/>
              <a:buChar char="•"/>
            </a:pPr>
            <a:r>
              <a:rPr lang="en-US" dirty="0"/>
              <a:t>Neural Network Acceleration</a:t>
            </a:r>
          </a:p>
          <a:p>
            <a:pPr marL="952393" lvl="1" indent="-342900">
              <a:buFont typeface="System Font Regular"/>
              <a:buChar char="-"/>
            </a:pPr>
            <a:r>
              <a:rPr lang="en-US" dirty="0"/>
              <a:t>CNN Training Optimization</a:t>
            </a:r>
          </a:p>
          <a:p>
            <a:pPr marL="952393" lvl="1" indent="-342900">
              <a:buFont typeface="System Font Regular"/>
              <a:buChar char="-"/>
            </a:pPr>
            <a:r>
              <a:rPr lang="en-US" dirty="0"/>
              <a:t>LSTM Inference Optimization</a:t>
            </a:r>
          </a:p>
          <a:p>
            <a:pPr marL="952393" lvl="1" indent="-342900">
              <a:buFont typeface="System Font Regular"/>
              <a:buChar char="-"/>
            </a:pPr>
            <a:endParaRPr lang="en-US" dirty="0"/>
          </a:p>
          <a:p>
            <a:pPr marL="342900" indent="-342900">
              <a:buFont typeface="Arial" panose="020B0604020202020204" pitchFamily="34" charset="0"/>
              <a:buChar char="•"/>
            </a:pPr>
            <a:r>
              <a:rPr lang="en-US" dirty="0"/>
              <a:t>Memory Footprint Reduction</a:t>
            </a:r>
          </a:p>
          <a:p>
            <a:pPr marL="952393" lvl="1" indent="-342900">
              <a:buFont typeface="System Font Regular"/>
              <a:buChar char="-"/>
            </a:pPr>
            <a:r>
              <a:rPr lang="en-US" dirty="0"/>
              <a:t>Weight Matrix Encoding</a:t>
            </a:r>
          </a:p>
          <a:p>
            <a:pPr marL="952393" lvl="1" indent="-342900">
              <a:buFont typeface="System Font Regular"/>
              <a:buChar char="-"/>
            </a:pPr>
            <a:r>
              <a:rPr lang="en-US" dirty="0"/>
              <a:t>Re-computation</a:t>
            </a:r>
          </a:p>
          <a:p>
            <a:pPr marL="342900" indent="-342900">
              <a:buFont typeface="System Font Regular"/>
              <a:buChar char="-"/>
            </a:pPr>
            <a:endParaRPr lang="en-US" dirty="0"/>
          </a:p>
          <a:p>
            <a:pPr marL="342900" indent="-342900">
              <a:buFont typeface="System Font Regular"/>
              <a:buChar char="-"/>
            </a:pPr>
            <a:endParaRPr lang="en-US" dirty="0"/>
          </a:p>
          <a:p>
            <a:pPr marL="342900" indent="-342900">
              <a:buFont typeface="Arial" panose="020B0604020202020204" pitchFamily="34" charset="0"/>
              <a:buChar char="•"/>
            </a:pPr>
            <a:r>
              <a:rPr lang="el-GR" dirty="0"/>
              <a:t>η-</a:t>
            </a:r>
            <a:r>
              <a:rPr lang="en-US" dirty="0"/>
              <a:t>LSTM </a:t>
            </a:r>
            <a:r>
              <a:rPr lang="en-US" dirty="0">
                <a:solidFill>
                  <a:schemeClr val="accent1"/>
                </a:solidFill>
              </a:rPr>
              <a:t>is the first work aims to enable highly efficient large LSTM training by leveraging several unique LSTM training features to drastically reduce memory footprint and data movement. </a:t>
            </a:r>
          </a:p>
        </p:txBody>
      </p:sp>
    </p:spTree>
    <p:extLst>
      <p:ext uri="{BB962C8B-B14F-4D97-AF65-F5344CB8AC3E}">
        <p14:creationId xmlns:p14="http://schemas.microsoft.com/office/powerpoint/2010/main" val="38968691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1DBFCF6-FBD5-B64D-90F7-A5A427EBC2AE}"/>
              </a:ext>
            </a:extLst>
          </p:cNvPr>
          <p:cNvSpPr>
            <a:spLocks noGrp="1"/>
          </p:cNvSpPr>
          <p:nvPr>
            <p:ph type="title"/>
          </p:nvPr>
        </p:nvSpPr>
        <p:spPr/>
        <p:txBody>
          <a:bodyPr/>
          <a:lstStyle/>
          <a:p>
            <a:r>
              <a:rPr lang="en-US" dirty="0"/>
              <a:t>Conclusion</a:t>
            </a:r>
          </a:p>
        </p:txBody>
      </p:sp>
      <p:sp>
        <p:nvSpPr>
          <p:cNvPr id="5" name="Rectangle 4">
            <a:extLst>
              <a:ext uri="{FF2B5EF4-FFF2-40B4-BE49-F238E27FC236}">
                <a16:creationId xmlns:a16="http://schemas.microsoft.com/office/drawing/2014/main" id="{CC4011E8-D959-BD47-A0B2-6FDEDC086B78}"/>
              </a:ext>
            </a:extLst>
          </p:cNvPr>
          <p:cNvSpPr/>
          <p:nvPr/>
        </p:nvSpPr>
        <p:spPr>
          <a:xfrm>
            <a:off x="613672" y="1732508"/>
            <a:ext cx="10910041" cy="4893647"/>
          </a:xfrm>
          <a:prstGeom prst="rect">
            <a:avLst/>
          </a:prstGeom>
        </p:spPr>
        <p:txBody>
          <a:bodyPr wrap="square">
            <a:spAutoFit/>
          </a:bodyPr>
          <a:lstStyle/>
          <a:p>
            <a:pPr marL="342900" indent="-342900">
              <a:buFont typeface="Arial" panose="020B0604020202020204" pitchFamily="34" charset="0"/>
              <a:buChar char="•"/>
            </a:pPr>
            <a:r>
              <a:rPr lang="en-US" dirty="0"/>
              <a:t>We conduct a </a:t>
            </a:r>
            <a:r>
              <a:rPr lang="en-US" dirty="0">
                <a:solidFill>
                  <a:srgbClr val="FF0000"/>
                </a:solidFill>
              </a:rPr>
              <a:t>comprehensive characterization </a:t>
            </a:r>
            <a:r>
              <a:rPr lang="en-US" dirty="0"/>
              <a:t>study for large LSTM training on state-of-the-art architectures and identify its root causes for training inefficiencies.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At software level, we introduce several key observations regarding the </a:t>
            </a:r>
            <a:r>
              <a:rPr lang="en-US" dirty="0">
                <a:solidFill>
                  <a:srgbClr val="FF0000"/>
                </a:solidFill>
              </a:rPr>
              <a:t>unique LSTM training data patterns</a:t>
            </a:r>
            <a:r>
              <a:rPr lang="en-US" dirty="0"/>
              <a:t>, which are then leveraged to enable large reduction on memory footprint, data movements and training latency.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At hardware level, we propose </a:t>
            </a:r>
            <a:r>
              <a:rPr lang="en-US" dirty="0">
                <a:solidFill>
                  <a:srgbClr val="FF0000"/>
                </a:solidFill>
              </a:rPr>
              <a:t>novel architecture designs to </a:t>
            </a:r>
            <a:r>
              <a:rPr lang="en-US" dirty="0"/>
              <a:t>enable high logic utilization on customized NPUs, while supporting our software-level optimizations and further enhancing LSTM training performance and energy efficiency.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Our proposed </a:t>
            </a:r>
            <a:r>
              <a:rPr lang="el-GR" dirty="0"/>
              <a:t>η-</a:t>
            </a:r>
            <a:r>
              <a:rPr lang="en-US" dirty="0"/>
              <a:t>LSTM outperforms the baseline GPU by an average of </a:t>
            </a:r>
            <a:r>
              <a:rPr lang="en-US" dirty="0">
                <a:solidFill>
                  <a:srgbClr val="FF0000"/>
                </a:solidFill>
              </a:rPr>
              <a:t>3.99x</a:t>
            </a:r>
            <a:r>
              <a:rPr lang="en-US" dirty="0"/>
              <a:t> on performance and </a:t>
            </a:r>
            <a:r>
              <a:rPr lang="en-US" dirty="0">
                <a:solidFill>
                  <a:srgbClr val="FF0000"/>
                </a:solidFill>
              </a:rPr>
              <a:t>2.75x</a:t>
            </a:r>
            <a:r>
              <a:rPr lang="en-US" dirty="0"/>
              <a:t> on energy consumption.</a:t>
            </a:r>
          </a:p>
        </p:txBody>
      </p:sp>
    </p:spTree>
    <p:extLst>
      <p:ext uri="{BB962C8B-B14F-4D97-AF65-F5344CB8AC3E}">
        <p14:creationId xmlns:p14="http://schemas.microsoft.com/office/powerpoint/2010/main" val="14878889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5497" y="1920475"/>
            <a:ext cx="11559061" cy="1809067"/>
          </a:xfrm>
        </p:spPr>
        <p:txBody>
          <a:bodyPr/>
          <a:lstStyle/>
          <a:p>
            <a:pPr algn="ctr"/>
            <a:r>
              <a:rPr lang="el-GR" sz="3200" b="0" dirty="0"/>
              <a:t>η-</a:t>
            </a:r>
            <a:r>
              <a:rPr lang="en-US" sz="3200" b="0" dirty="0"/>
              <a:t>LSTM: Co-Designing Highly-Efficient Large LSTM Training via Exploiting Memory-Saving and Architectural Design Opportunities</a:t>
            </a:r>
            <a:endParaRPr lang="en-US" sz="2000" dirty="0"/>
          </a:p>
        </p:txBody>
      </p:sp>
      <p:sp>
        <p:nvSpPr>
          <p:cNvPr id="6" name="TextBox 5">
            <a:extLst>
              <a:ext uri="{FF2B5EF4-FFF2-40B4-BE49-F238E27FC236}">
                <a16:creationId xmlns:a16="http://schemas.microsoft.com/office/drawing/2014/main" id="{84E67CFA-650D-0841-8BA4-13974A5EB0F8}"/>
              </a:ext>
            </a:extLst>
          </p:cNvPr>
          <p:cNvSpPr txBox="1"/>
          <p:nvPr/>
        </p:nvSpPr>
        <p:spPr>
          <a:xfrm>
            <a:off x="484656" y="4046328"/>
            <a:ext cx="11559062" cy="400110"/>
          </a:xfrm>
          <a:prstGeom prst="rect">
            <a:avLst/>
          </a:prstGeom>
          <a:noFill/>
        </p:spPr>
        <p:txBody>
          <a:bodyPr wrap="none" rtlCol="0">
            <a:spAutoFit/>
          </a:bodyPr>
          <a:lstStyle/>
          <a:p>
            <a:r>
              <a:rPr lang="en-US" sz="2000" b="1" dirty="0"/>
              <a:t>Xingyao Zhang</a:t>
            </a:r>
            <a:r>
              <a:rPr lang="en-US" sz="2000" b="1" baseline="30000" dirty="0"/>
              <a:t>1,2</a:t>
            </a:r>
            <a:r>
              <a:rPr lang="en-US" sz="2000" dirty="0"/>
              <a:t>, </a:t>
            </a:r>
            <a:r>
              <a:rPr lang="en-US" sz="2000" dirty="0" err="1"/>
              <a:t>Haojun</a:t>
            </a:r>
            <a:r>
              <a:rPr lang="en-US" sz="2000" dirty="0"/>
              <a:t> Xia</a:t>
            </a:r>
            <a:r>
              <a:rPr lang="en-US" sz="2000" baseline="30000" dirty="0"/>
              <a:t>3</a:t>
            </a:r>
            <a:r>
              <a:rPr lang="en-US" sz="2000" dirty="0"/>
              <a:t>, </a:t>
            </a:r>
            <a:r>
              <a:rPr lang="en-US" sz="2000" dirty="0" err="1"/>
              <a:t>Donglin</a:t>
            </a:r>
            <a:r>
              <a:rPr lang="en-US" sz="2000" dirty="0"/>
              <a:t> Zhuang</a:t>
            </a:r>
            <a:r>
              <a:rPr lang="en-US" sz="2000" baseline="30000" dirty="0"/>
              <a:t>3</a:t>
            </a:r>
            <a:r>
              <a:rPr lang="en-US" sz="2000" dirty="0"/>
              <a:t>, Hao Sun</a:t>
            </a:r>
            <a:r>
              <a:rPr lang="en-US" sz="2000" baseline="30000" dirty="0"/>
              <a:t>3</a:t>
            </a:r>
            <a:r>
              <a:rPr lang="en-US" sz="2000" dirty="0"/>
              <a:t>, Xin Fu</a:t>
            </a:r>
            <a:r>
              <a:rPr lang="en-US" sz="2000" baseline="30000" dirty="0"/>
              <a:t>1</a:t>
            </a:r>
            <a:r>
              <a:rPr lang="en-US" sz="2000" dirty="0"/>
              <a:t>, Michael Taylor</a:t>
            </a:r>
            <a:r>
              <a:rPr lang="en-US" sz="2000" baseline="30000" dirty="0"/>
              <a:t>2</a:t>
            </a:r>
            <a:r>
              <a:rPr lang="en-US" sz="2000" dirty="0"/>
              <a:t>, and </a:t>
            </a:r>
            <a:r>
              <a:rPr lang="en-US" sz="2000" dirty="0" err="1"/>
              <a:t>Shuaiwen</a:t>
            </a:r>
            <a:r>
              <a:rPr lang="en-US" sz="2000" dirty="0"/>
              <a:t> Leon Song</a:t>
            </a:r>
            <a:r>
              <a:rPr lang="en-US" sz="2000" baseline="30000" dirty="0"/>
              <a:t>3</a:t>
            </a:r>
          </a:p>
        </p:txBody>
      </p:sp>
      <p:grpSp>
        <p:nvGrpSpPr>
          <p:cNvPr id="4" name="Group 3">
            <a:extLst>
              <a:ext uri="{FF2B5EF4-FFF2-40B4-BE49-F238E27FC236}">
                <a16:creationId xmlns:a16="http://schemas.microsoft.com/office/drawing/2014/main" id="{A4238102-9D02-A740-862E-3165D247781D}"/>
              </a:ext>
            </a:extLst>
          </p:cNvPr>
          <p:cNvGrpSpPr/>
          <p:nvPr/>
        </p:nvGrpSpPr>
        <p:grpSpPr>
          <a:xfrm>
            <a:off x="918407" y="4671332"/>
            <a:ext cx="10490033" cy="338554"/>
            <a:chOff x="918407" y="4331365"/>
            <a:chExt cx="10490033" cy="338554"/>
          </a:xfrm>
        </p:grpSpPr>
        <p:sp>
          <p:nvSpPr>
            <p:cNvPr id="3" name="TextBox 2">
              <a:extLst>
                <a:ext uri="{FF2B5EF4-FFF2-40B4-BE49-F238E27FC236}">
                  <a16:creationId xmlns:a16="http://schemas.microsoft.com/office/drawing/2014/main" id="{0AD7AAD9-265D-D54C-8EE2-88297E824DF2}"/>
                </a:ext>
              </a:extLst>
            </p:cNvPr>
            <p:cNvSpPr txBox="1"/>
            <p:nvPr/>
          </p:nvSpPr>
          <p:spPr>
            <a:xfrm>
              <a:off x="918407" y="4331365"/>
              <a:ext cx="3240374" cy="338554"/>
            </a:xfrm>
            <a:prstGeom prst="rect">
              <a:avLst/>
            </a:prstGeom>
            <a:noFill/>
          </p:spPr>
          <p:txBody>
            <a:bodyPr wrap="none" rtlCol="0">
              <a:spAutoFit/>
            </a:bodyPr>
            <a:lstStyle/>
            <a:p>
              <a:r>
                <a:rPr lang="en-US" sz="1600" dirty="0"/>
                <a:t>1. ECOMS Lab, University of Houston</a:t>
              </a:r>
            </a:p>
          </p:txBody>
        </p:sp>
        <p:sp>
          <p:nvSpPr>
            <p:cNvPr id="11" name="TextBox 10">
              <a:extLst>
                <a:ext uri="{FF2B5EF4-FFF2-40B4-BE49-F238E27FC236}">
                  <a16:creationId xmlns:a16="http://schemas.microsoft.com/office/drawing/2014/main" id="{3F06E5D0-4AEB-B240-A42A-81816DECABAE}"/>
                </a:ext>
              </a:extLst>
            </p:cNvPr>
            <p:cNvSpPr txBox="1"/>
            <p:nvPr/>
          </p:nvSpPr>
          <p:spPr>
            <a:xfrm>
              <a:off x="4158781" y="4331365"/>
              <a:ext cx="4427302" cy="338554"/>
            </a:xfrm>
            <a:prstGeom prst="rect">
              <a:avLst/>
            </a:prstGeom>
            <a:noFill/>
          </p:spPr>
          <p:txBody>
            <a:bodyPr wrap="none" rtlCol="0">
              <a:spAutoFit/>
            </a:bodyPr>
            <a:lstStyle/>
            <a:p>
              <a:r>
                <a:rPr lang="en-US" sz="1600" dirty="0"/>
                <a:t>2. Bespoke Silicon Group, University of Washington</a:t>
              </a:r>
            </a:p>
          </p:txBody>
        </p:sp>
        <p:sp>
          <p:nvSpPr>
            <p:cNvPr id="12" name="TextBox 11">
              <a:extLst>
                <a:ext uri="{FF2B5EF4-FFF2-40B4-BE49-F238E27FC236}">
                  <a16:creationId xmlns:a16="http://schemas.microsoft.com/office/drawing/2014/main" id="{C32B249A-B617-0148-B714-DFAC2455D9DD}"/>
                </a:ext>
              </a:extLst>
            </p:cNvPr>
            <p:cNvSpPr txBox="1"/>
            <p:nvPr/>
          </p:nvSpPr>
          <p:spPr>
            <a:xfrm>
              <a:off x="8590104" y="4331365"/>
              <a:ext cx="2818336" cy="338554"/>
            </a:xfrm>
            <a:prstGeom prst="rect">
              <a:avLst/>
            </a:prstGeom>
            <a:noFill/>
          </p:spPr>
          <p:txBody>
            <a:bodyPr wrap="none" rtlCol="0">
              <a:spAutoFit/>
            </a:bodyPr>
            <a:lstStyle/>
            <a:p>
              <a:r>
                <a:rPr lang="en-US" sz="1600" dirty="0"/>
                <a:t>3. FSA Lab, University of Sydney</a:t>
              </a:r>
            </a:p>
          </p:txBody>
        </p:sp>
      </p:grpSp>
      <p:sp>
        <p:nvSpPr>
          <p:cNvPr id="8" name="Rectangle 7">
            <a:extLst>
              <a:ext uri="{FF2B5EF4-FFF2-40B4-BE49-F238E27FC236}">
                <a16:creationId xmlns:a16="http://schemas.microsoft.com/office/drawing/2014/main" id="{0FF6043B-D7D6-6D48-BA77-72D501803002}"/>
              </a:ext>
            </a:extLst>
          </p:cNvPr>
          <p:cNvSpPr/>
          <p:nvPr/>
        </p:nvSpPr>
        <p:spPr>
          <a:xfrm>
            <a:off x="3047999" y="5172177"/>
            <a:ext cx="6092825" cy="338554"/>
          </a:xfrm>
          <a:prstGeom prst="rect">
            <a:avLst/>
          </a:prstGeom>
        </p:spPr>
        <p:txBody>
          <a:bodyPr>
            <a:spAutoFit/>
          </a:bodyPr>
          <a:lstStyle/>
          <a:p>
            <a:pPr algn="ctr"/>
            <a:r>
              <a:rPr lang="en-US" sz="1600" b="1" dirty="0">
                <a:latin typeface="Calibri" panose="020F0502020204030204" pitchFamily="34" charset="0"/>
              </a:rPr>
              <a:t>(xingyaoz@cs.washington.edu)</a:t>
            </a:r>
            <a:endParaRPr lang="en-US" sz="1600" dirty="0"/>
          </a:p>
        </p:txBody>
      </p:sp>
      <p:grpSp>
        <p:nvGrpSpPr>
          <p:cNvPr id="14" name="Group 13">
            <a:extLst>
              <a:ext uri="{FF2B5EF4-FFF2-40B4-BE49-F238E27FC236}">
                <a16:creationId xmlns:a16="http://schemas.microsoft.com/office/drawing/2014/main" id="{54E93F23-B1F7-A743-A7B2-D121E60FB498}"/>
              </a:ext>
            </a:extLst>
          </p:cNvPr>
          <p:cNvGrpSpPr/>
          <p:nvPr/>
        </p:nvGrpSpPr>
        <p:grpSpPr>
          <a:xfrm>
            <a:off x="375497" y="6059281"/>
            <a:ext cx="2445378" cy="592760"/>
            <a:chOff x="394107" y="6154079"/>
            <a:chExt cx="2414955" cy="585385"/>
          </a:xfrm>
        </p:grpSpPr>
        <p:pic>
          <p:nvPicPr>
            <p:cNvPr id="15" name="Picture 14">
              <a:extLst>
                <a:ext uri="{FF2B5EF4-FFF2-40B4-BE49-F238E27FC236}">
                  <a16:creationId xmlns:a16="http://schemas.microsoft.com/office/drawing/2014/main" id="{CD83E0C0-4E09-7B4B-BC4F-94840E30F7FE}"/>
                </a:ext>
              </a:extLst>
            </p:cNvPr>
            <p:cNvPicPr>
              <a:picLocks noChangeAspect="1"/>
            </p:cNvPicPr>
            <p:nvPr/>
          </p:nvPicPr>
          <p:blipFill>
            <a:blip r:embed="rId3"/>
            <a:stretch>
              <a:fillRect/>
            </a:stretch>
          </p:blipFill>
          <p:spPr>
            <a:xfrm>
              <a:off x="1013354" y="6155870"/>
              <a:ext cx="1795708" cy="583593"/>
            </a:xfrm>
            <a:prstGeom prst="rect">
              <a:avLst/>
            </a:prstGeom>
          </p:spPr>
        </p:pic>
        <p:pic>
          <p:nvPicPr>
            <p:cNvPr id="16" name="Picture 15">
              <a:extLst>
                <a:ext uri="{FF2B5EF4-FFF2-40B4-BE49-F238E27FC236}">
                  <a16:creationId xmlns:a16="http://schemas.microsoft.com/office/drawing/2014/main" id="{9F3A6EE1-4194-1E41-B5FD-44C03EDB897D}"/>
                </a:ext>
              </a:extLst>
            </p:cNvPr>
            <p:cNvPicPr>
              <a:picLocks noChangeAspect="1"/>
            </p:cNvPicPr>
            <p:nvPr/>
          </p:nvPicPr>
          <p:blipFill>
            <a:blip r:embed="rId4"/>
            <a:stretch>
              <a:fillRect/>
            </a:stretch>
          </p:blipFill>
          <p:spPr>
            <a:xfrm>
              <a:off x="394107" y="6154079"/>
              <a:ext cx="619247" cy="585385"/>
            </a:xfrm>
            <a:prstGeom prst="rect">
              <a:avLst/>
            </a:prstGeom>
          </p:spPr>
        </p:pic>
      </p:grpSp>
      <p:grpSp>
        <p:nvGrpSpPr>
          <p:cNvPr id="17" name="Group 16">
            <a:extLst>
              <a:ext uri="{FF2B5EF4-FFF2-40B4-BE49-F238E27FC236}">
                <a16:creationId xmlns:a16="http://schemas.microsoft.com/office/drawing/2014/main" id="{B6186C61-FD29-E64D-B8DA-346F28415130}"/>
              </a:ext>
            </a:extLst>
          </p:cNvPr>
          <p:cNvGrpSpPr/>
          <p:nvPr/>
        </p:nvGrpSpPr>
        <p:grpSpPr>
          <a:xfrm>
            <a:off x="4665779" y="5976888"/>
            <a:ext cx="3142655" cy="781092"/>
            <a:chOff x="3810000" y="5976888"/>
            <a:chExt cx="3142655" cy="781092"/>
          </a:xfrm>
        </p:grpSpPr>
        <p:pic>
          <p:nvPicPr>
            <p:cNvPr id="1030" name="Picture 6" descr="logo">
              <a:extLst>
                <a:ext uri="{FF2B5EF4-FFF2-40B4-BE49-F238E27FC236}">
                  <a16:creationId xmlns:a16="http://schemas.microsoft.com/office/drawing/2014/main" id="{50D8CE7B-6D3D-5E4D-9DA9-E41D3974F4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40352" y="6059281"/>
              <a:ext cx="2312303" cy="58578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University of Washington - Wikipedia">
              <a:extLst>
                <a:ext uri="{FF2B5EF4-FFF2-40B4-BE49-F238E27FC236}">
                  <a16:creationId xmlns:a16="http://schemas.microsoft.com/office/drawing/2014/main" id="{7E2C504D-FBE1-5046-86B5-B424BA11ABE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00" y="5976888"/>
              <a:ext cx="781092" cy="781092"/>
            </a:xfrm>
            <a:prstGeom prst="rect">
              <a:avLst/>
            </a:prstGeom>
            <a:noFill/>
            <a:extLst>
              <a:ext uri="{909E8E84-426E-40DD-AFC4-6F175D3DCCD1}">
                <a14:hiddenFill xmlns:a14="http://schemas.microsoft.com/office/drawing/2010/main">
                  <a:solidFill>
                    <a:srgbClr val="FFFFFF"/>
                  </a:solidFill>
                </a14:hiddenFill>
              </a:ext>
            </a:extLst>
          </p:spPr>
        </p:pic>
      </p:grpSp>
      <p:pic>
        <p:nvPicPr>
          <p:cNvPr id="22" name="Picture 21" descr="Image result for sydney university icon">
            <a:extLst>
              <a:ext uri="{FF2B5EF4-FFF2-40B4-BE49-F238E27FC236}">
                <a16:creationId xmlns:a16="http://schemas.microsoft.com/office/drawing/2014/main" id="{CAA72CF1-B510-2A44-A6CD-9180844CC20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l="7231" t="15595" r="6330" b="15850"/>
          <a:stretch>
            <a:fillRect/>
          </a:stretch>
        </p:blipFill>
        <p:spPr bwMode="auto">
          <a:xfrm>
            <a:off x="9602490" y="5952360"/>
            <a:ext cx="2157640" cy="743446"/>
          </a:xfrm>
          <a:custGeom>
            <a:avLst/>
            <a:gdLst>
              <a:gd name="connsiteX0" fmla="*/ 0 w 2160270"/>
              <a:gd name="connsiteY0" fmla="*/ 0 h 744353"/>
              <a:gd name="connsiteX1" fmla="*/ 2160270 w 2160270"/>
              <a:gd name="connsiteY1" fmla="*/ 0 h 744353"/>
              <a:gd name="connsiteX2" fmla="*/ 2160270 w 2160270"/>
              <a:gd name="connsiteY2" fmla="*/ 744353 h 744353"/>
              <a:gd name="connsiteX3" fmla="*/ 0 w 2160270"/>
              <a:gd name="connsiteY3" fmla="*/ 744353 h 744353"/>
            </a:gdLst>
            <a:ahLst/>
            <a:cxnLst>
              <a:cxn ang="0">
                <a:pos x="connsiteX0" y="connsiteY0"/>
              </a:cxn>
              <a:cxn ang="0">
                <a:pos x="connsiteX1" y="connsiteY1"/>
              </a:cxn>
              <a:cxn ang="0">
                <a:pos x="connsiteX2" y="connsiteY2"/>
              </a:cxn>
              <a:cxn ang="0">
                <a:pos x="connsiteX3" y="connsiteY3"/>
              </a:cxn>
            </a:cxnLst>
            <a:rect l="l" t="t" r="r" b="b"/>
            <a:pathLst>
              <a:path w="2160270" h="744353">
                <a:moveTo>
                  <a:pt x="0" y="0"/>
                </a:moveTo>
                <a:lnTo>
                  <a:pt x="2160270" y="0"/>
                </a:lnTo>
                <a:lnTo>
                  <a:pt x="2160270" y="744353"/>
                </a:lnTo>
                <a:lnTo>
                  <a:pt x="0" y="744353"/>
                </a:lnTo>
                <a:close/>
              </a:path>
            </a:pathLst>
          </a:custGeom>
          <a:noFill/>
          <a:extLst>
            <a:ext uri="{909E8E84-426E-40DD-AFC4-6F175D3DCCD1}">
              <a14:hiddenFill xmlns:a14="http://schemas.microsoft.com/office/drawing/2010/main">
                <a:solidFill>
                  <a:srgbClr val="FFFFFF"/>
                </a:solidFill>
              </a14:hiddenFill>
            </a:ext>
          </a:extLst>
        </p:spPr>
      </p:pic>
      <p:pic>
        <p:nvPicPr>
          <p:cNvPr id="3074" name="Picture 2" descr="When Jesus Said 'Thank You' - Ralph Howe Ministries">
            <a:extLst>
              <a:ext uri="{FF2B5EF4-FFF2-40B4-BE49-F238E27FC236}">
                <a16:creationId xmlns:a16="http://schemas.microsoft.com/office/drawing/2014/main" id="{E0A13E60-DADD-D84F-A315-3F4E0392F9F9}"/>
              </a:ext>
            </a:extLst>
          </p:cNvPr>
          <p:cNvPicPr>
            <a:picLocks noChangeAspect="1" noChangeArrowheads="1"/>
          </p:cNvPicPr>
          <p:nvPr/>
        </p:nvPicPr>
        <p:blipFill>
          <a:blip r:embed="rId8">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665778" y="332141"/>
            <a:ext cx="2720301" cy="1809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94329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32B233-37B4-874F-907E-8D0996066D83}"/>
              </a:ext>
            </a:extLst>
          </p:cNvPr>
          <p:cNvSpPr>
            <a:spLocks noGrp="1"/>
          </p:cNvSpPr>
          <p:nvPr>
            <p:ph type="title"/>
          </p:nvPr>
        </p:nvSpPr>
        <p:spPr/>
        <p:txBody>
          <a:bodyPr/>
          <a:lstStyle/>
          <a:p>
            <a:r>
              <a:rPr lang="en-US" dirty="0"/>
              <a:t>State-of-the-art LSTM Training</a:t>
            </a:r>
          </a:p>
        </p:txBody>
      </p:sp>
      <p:grpSp>
        <p:nvGrpSpPr>
          <p:cNvPr id="85" name="Group 84">
            <a:extLst>
              <a:ext uri="{FF2B5EF4-FFF2-40B4-BE49-F238E27FC236}">
                <a16:creationId xmlns:a16="http://schemas.microsoft.com/office/drawing/2014/main" id="{1864AA5A-E14D-9841-A094-A6F725640681}"/>
              </a:ext>
            </a:extLst>
          </p:cNvPr>
          <p:cNvGrpSpPr/>
          <p:nvPr/>
        </p:nvGrpSpPr>
        <p:grpSpPr>
          <a:xfrm>
            <a:off x="785446" y="1595749"/>
            <a:ext cx="1465385" cy="2511687"/>
            <a:chOff x="785446" y="1595749"/>
            <a:chExt cx="1465385" cy="2511687"/>
          </a:xfrm>
        </p:grpSpPr>
        <p:sp>
          <p:nvSpPr>
            <p:cNvPr id="5" name="Rounded Rectangle 4">
              <a:extLst>
                <a:ext uri="{FF2B5EF4-FFF2-40B4-BE49-F238E27FC236}">
                  <a16:creationId xmlns:a16="http://schemas.microsoft.com/office/drawing/2014/main" id="{0FCFA36A-F752-2E4E-BD56-08C45DA42BA6}"/>
                </a:ext>
              </a:extLst>
            </p:cNvPr>
            <p:cNvSpPr/>
            <p:nvPr/>
          </p:nvSpPr>
          <p:spPr>
            <a:xfrm>
              <a:off x="785446" y="2542152"/>
              <a:ext cx="1465385" cy="704555"/>
            </a:xfrm>
            <a:prstGeom prst="roundRect">
              <a:avLst/>
            </a:prstGeom>
            <a:solidFill>
              <a:schemeClr val="bg2"/>
            </a:solidFill>
            <a:ln w="19050">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solidFill>
                    <a:schemeClr val="bg1">
                      <a:lumMod val="75000"/>
                    </a:schemeClr>
                  </a:solidFill>
                </a:rPr>
                <a:t>LSTM FW</a:t>
              </a:r>
            </a:p>
          </p:txBody>
        </p:sp>
        <p:cxnSp>
          <p:nvCxnSpPr>
            <p:cNvPr id="17" name="Straight Arrow Connector 16">
              <a:extLst>
                <a:ext uri="{FF2B5EF4-FFF2-40B4-BE49-F238E27FC236}">
                  <a16:creationId xmlns:a16="http://schemas.microsoft.com/office/drawing/2014/main" id="{B9E8FC45-80E8-A949-A62B-509151E13D69}"/>
                </a:ext>
              </a:extLst>
            </p:cNvPr>
            <p:cNvCxnSpPr>
              <a:cxnSpLocks/>
              <a:stCxn id="5" idx="0"/>
            </p:cNvCxnSpPr>
            <p:nvPr/>
          </p:nvCxnSpPr>
          <p:spPr>
            <a:xfrm flipV="1">
              <a:off x="1518139" y="2028092"/>
              <a:ext cx="0" cy="514060"/>
            </a:xfrm>
            <a:prstGeom prst="straightConnector1">
              <a:avLst/>
            </a:prstGeom>
            <a:ln w="19050">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BE2D8DF2-0DD4-814D-A652-C8B64859D2AD}"/>
                </a:ext>
              </a:extLst>
            </p:cNvPr>
            <p:cNvCxnSpPr>
              <a:cxnSpLocks/>
            </p:cNvCxnSpPr>
            <p:nvPr/>
          </p:nvCxnSpPr>
          <p:spPr>
            <a:xfrm flipV="1">
              <a:off x="1518139" y="3259017"/>
              <a:ext cx="0" cy="457198"/>
            </a:xfrm>
            <a:prstGeom prst="straightConnector1">
              <a:avLst/>
            </a:prstGeom>
            <a:ln w="19050">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0D87610E-42D6-134B-BD59-D45582F27A65}"/>
                </a:ext>
              </a:extLst>
            </p:cNvPr>
            <p:cNvSpPr txBox="1"/>
            <p:nvPr/>
          </p:nvSpPr>
          <p:spPr>
            <a:xfrm>
              <a:off x="1076541" y="3645771"/>
              <a:ext cx="843501" cy="461665"/>
            </a:xfrm>
            <a:prstGeom prst="rect">
              <a:avLst/>
            </a:prstGeom>
            <a:noFill/>
          </p:spPr>
          <p:txBody>
            <a:bodyPr wrap="none" rtlCol="0">
              <a:spAutoFit/>
            </a:bodyPr>
            <a:lstStyle/>
            <a:p>
              <a:r>
                <a:rPr lang="en-US" dirty="0"/>
                <a:t>input</a:t>
              </a:r>
            </a:p>
          </p:txBody>
        </p:sp>
        <p:sp>
          <p:nvSpPr>
            <p:cNvPr id="44" name="TextBox 43">
              <a:extLst>
                <a:ext uri="{FF2B5EF4-FFF2-40B4-BE49-F238E27FC236}">
                  <a16:creationId xmlns:a16="http://schemas.microsoft.com/office/drawing/2014/main" id="{47993DEB-5B87-BE46-A4FF-253110D789B4}"/>
                </a:ext>
              </a:extLst>
            </p:cNvPr>
            <p:cNvSpPr txBox="1"/>
            <p:nvPr/>
          </p:nvSpPr>
          <p:spPr>
            <a:xfrm>
              <a:off x="999406" y="1595749"/>
              <a:ext cx="1037463" cy="461665"/>
            </a:xfrm>
            <a:prstGeom prst="rect">
              <a:avLst/>
            </a:prstGeom>
            <a:noFill/>
          </p:spPr>
          <p:txBody>
            <a:bodyPr wrap="none" rtlCol="0">
              <a:spAutoFit/>
            </a:bodyPr>
            <a:lstStyle/>
            <a:p>
              <a:r>
                <a:rPr lang="en-US" dirty="0"/>
                <a:t>output</a:t>
              </a:r>
            </a:p>
          </p:txBody>
        </p:sp>
      </p:grpSp>
      <p:grpSp>
        <p:nvGrpSpPr>
          <p:cNvPr id="86" name="Group 85">
            <a:extLst>
              <a:ext uri="{FF2B5EF4-FFF2-40B4-BE49-F238E27FC236}">
                <a16:creationId xmlns:a16="http://schemas.microsoft.com/office/drawing/2014/main" id="{CDAD69E8-3A9C-8C43-BDB1-C11D78DDCF5E}"/>
              </a:ext>
            </a:extLst>
          </p:cNvPr>
          <p:cNvGrpSpPr/>
          <p:nvPr/>
        </p:nvGrpSpPr>
        <p:grpSpPr>
          <a:xfrm>
            <a:off x="785446" y="1955915"/>
            <a:ext cx="2076319" cy="951215"/>
            <a:chOff x="785446" y="1955915"/>
            <a:chExt cx="2076319" cy="951215"/>
          </a:xfrm>
        </p:grpSpPr>
        <p:cxnSp>
          <p:nvCxnSpPr>
            <p:cNvPr id="24" name="Elbow Connector 23">
              <a:extLst>
                <a:ext uri="{FF2B5EF4-FFF2-40B4-BE49-F238E27FC236}">
                  <a16:creationId xmlns:a16="http://schemas.microsoft.com/office/drawing/2014/main" id="{69B9C209-7C85-FE43-B66E-5417DA92A78C}"/>
                </a:ext>
              </a:extLst>
            </p:cNvPr>
            <p:cNvCxnSpPr>
              <a:stCxn id="5" idx="3"/>
              <a:endCxn id="5" idx="1"/>
            </p:cNvCxnSpPr>
            <p:nvPr/>
          </p:nvCxnSpPr>
          <p:spPr>
            <a:xfrm flipH="1">
              <a:off x="785446" y="2894430"/>
              <a:ext cx="1465385" cy="12700"/>
            </a:xfrm>
            <a:prstGeom prst="bentConnector5">
              <a:avLst>
                <a:gd name="adj1" fmla="val -15600"/>
                <a:gd name="adj2" fmla="val -4564622"/>
                <a:gd name="adj3" fmla="val 115600"/>
              </a:avLst>
            </a:prstGeom>
            <a:ln w="190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45" name="TextBox 44">
              <a:extLst>
                <a:ext uri="{FF2B5EF4-FFF2-40B4-BE49-F238E27FC236}">
                  <a16:creationId xmlns:a16="http://schemas.microsoft.com/office/drawing/2014/main" id="{C911A81A-8C3F-534A-80A4-FC329BDA7286}"/>
                </a:ext>
              </a:extLst>
            </p:cNvPr>
            <p:cNvSpPr txBox="1"/>
            <p:nvPr/>
          </p:nvSpPr>
          <p:spPr>
            <a:xfrm>
              <a:off x="1867839" y="1955915"/>
              <a:ext cx="993926" cy="400110"/>
            </a:xfrm>
            <a:prstGeom prst="rect">
              <a:avLst/>
            </a:prstGeom>
            <a:noFill/>
          </p:spPr>
          <p:txBody>
            <a:bodyPr wrap="none" rtlCol="0">
              <a:spAutoFit/>
            </a:bodyPr>
            <a:lstStyle/>
            <a:p>
              <a:r>
                <a:rPr lang="en-US" sz="2000" dirty="0">
                  <a:solidFill>
                    <a:srgbClr val="FF0000"/>
                  </a:solidFill>
                </a:rPr>
                <a:t>Context</a:t>
              </a:r>
            </a:p>
          </p:txBody>
        </p:sp>
      </p:grpSp>
      <p:grpSp>
        <p:nvGrpSpPr>
          <p:cNvPr id="49" name="Group 48">
            <a:extLst>
              <a:ext uri="{FF2B5EF4-FFF2-40B4-BE49-F238E27FC236}">
                <a16:creationId xmlns:a16="http://schemas.microsoft.com/office/drawing/2014/main" id="{E1AC0C90-EAFB-144A-9C60-8B9B25F74F60}"/>
              </a:ext>
            </a:extLst>
          </p:cNvPr>
          <p:cNvGrpSpPr/>
          <p:nvPr/>
        </p:nvGrpSpPr>
        <p:grpSpPr>
          <a:xfrm>
            <a:off x="2580343" y="2098432"/>
            <a:ext cx="4482812" cy="1617783"/>
            <a:chOff x="2580343" y="2098432"/>
            <a:chExt cx="4482812" cy="1617783"/>
          </a:xfrm>
        </p:grpSpPr>
        <p:grpSp>
          <p:nvGrpSpPr>
            <p:cNvPr id="42" name="Group 41">
              <a:extLst>
                <a:ext uri="{FF2B5EF4-FFF2-40B4-BE49-F238E27FC236}">
                  <a16:creationId xmlns:a16="http://schemas.microsoft.com/office/drawing/2014/main" id="{6356EBB4-8291-664D-84B3-A7EFCEE65888}"/>
                </a:ext>
              </a:extLst>
            </p:cNvPr>
            <p:cNvGrpSpPr/>
            <p:nvPr/>
          </p:nvGrpSpPr>
          <p:grpSpPr>
            <a:xfrm>
              <a:off x="3499339" y="2098432"/>
              <a:ext cx="3563816" cy="1617783"/>
              <a:chOff x="3059723" y="2098432"/>
              <a:chExt cx="3563816" cy="1617783"/>
            </a:xfrm>
          </p:grpSpPr>
          <p:sp>
            <p:nvSpPr>
              <p:cNvPr id="7" name="Rounded Rectangle 6">
                <a:extLst>
                  <a:ext uri="{FF2B5EF4-FFF2-40B4-BE49-F238E27FC236}">
                    <a16:creationId xmlns:a16="http://schemas.microsoft.com/office/drawing/2014/main" id="{4D8CBFE6-6F83-7447-BB84-6B0858B2543F}"/>
                  </a:ext>
                </a:extLst>
              </p:cNvPr>
              <p:cNvSpPr/>
              <p:nvPr/>
            </p:nvSpPr>
            <p:spPr>
              <a:xfrm>
                <a:off x="3247294" y="2542152"/>
                <a:ext cx="808892" cy="704555"/>
              </a:xfrm>
              <a:prstGeom prst="roundRect">
                <a:avLst/>
              </a:prstGeom>
              <a:ln w="19050">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solidFill>
                      <a:schemeClr val="bg1">
                        <a:lumMod val="75000"/>
                      </a:schemeClr>
                    </a:solidFill>
                  </a:rPr>
                  <a:t>FW Cell</a:t>
                </a:r>
              </a:p>
            </p:txBody>
          </p:sp>
          <p:sp>
            <p:nvSpPr>
              <p:cNvPr id="10" name="Rounded Rectangle 9">
                <a:extLst>
                  <a:ext uri="{FF2B5EF4-FFF2-40B4-BE49-F238E27FC236}">
                    <a16:creationId xmlns:a16="http://schemas.microsoft.com/office/drawing/2014/main" id="{AE5FCAD0-AFE6-294A-A9B8-5114BFDC4EFE}"/>
                  </a:ext>
                </a:extLst>
              </p:cNvPr>
              <p:cNvSpPr/>
              <p:nvPr/>
            </p:nvSpPr>
            <p:spPr>
              <a:xfrm>
                <a:off x="4466494" y="2542152"/>
                <a:ext cx="808892" cy="704555"/>
              </a:xfrm>
              <a:prstGeom prst="roundRect">
                <a:avLst/>
              </a:prstGeom>
              <a:ln w="19050">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solidFill>
                      <a:schemeClr val="bg1">
                        <a:lumMod val="75000"/>
                      </a:schemeClr>
                    </a:solidFill>
                  </a:rPr>
                  <a:t>FW Cell</a:t>
                </a:r>
              </a:p>
            </p:txBody>
          </p:sp>
          <p:sp>
            <p:nvSpPr>
              <p:cNvPr id="11" name="Rounded Rectangle 10">
                <a:extLst>
                  <a:ext uri="{FF2B5EF4-FFF2-40B4-BE49-F238E27FC236}">
                    <a16:creationId xmlns:a16="http://schemas.microsoft.com/office/drawing/2014/main" id="{CB3C4FBA-226D-3147-AA8F-E75D7BF6FA03}"/>
                  </a:ext>
                </a:extLst>
              </p:cNvPr>
              <p:cNvSpPr/>
              <p:nvPr/>
            </p:nvSpPr>
            <p:spPr>
              <a:xfrm>
                <a:off x="5638801" y="2542152"/>
                <a:ext cx="808892" cy="704555"/>
              </a:xfrm>
              <a:prstGeom prst="roundRect">
                <a:avLst/>
              </a:prstGeom>
              <a:ln w="19050">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solidFill>
                      <a:schemeClr val="bg1">
                        <a:lumMod val="75000"/>
                      </a:schemeClr>
                    </a:solidFill>
                  </a:rPr>
                  <a:t>FW Cell</a:t>
                </a:r>
              </a:p>
            </p:txBody>
          </p:sp>
          <p:cxnSp>
            <p:nvCxnSpPr>
              <p:cNvPr id="27" name="Straight Arrow Connector 26">
                <a:extLst>
                  <a:ext uri="{FF2B5EF4-FFF2-40B4-BE49-F238E27FC236}">
                    <a16:creationId xmlns:a16="http://schemas.microsoft.com/office/drawing/2014/main" id="{D1EA028C-A2D1-BD41-A2B5-1372B6396583}"/>
                  </a:ext>
                </a:extLst>
              </p:cNvPr>
              <p:cNvCxnSpPr>
                <a:cxnSpLocks/>
                <a:endCxn id="7" idx="1"/>
              </p:cNvCxnSpPr>
              <p:nvPr/>
            </p:nvCxnSpPr>
            <p:spPr>
              <a:xfrm>
                <a:off x="3059723" y="2894429"/>
                <a:ext cx="187571" cy="1"/>
              </a:xfrm>
              <a:prstGeom prst="straightConnector1">
                <a:avLst/>
              </a:prstGeom>
              <a:ln w="1905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91A407A7-98F7-D743-B555-23F28F61DC99}"/>
                  </a:ext>
                </a:extLst>
              </p:cNvPr>
              <p:cNvCxnSpPr>
                <a:cxnSpLocks/>
              </p:cNvCxnSpPr>
              <p:nvPr/>
            </p:nvCxnSpPr>
            <p:spPr>
              <a:xfrm flipV="1">
                <a:off x="3651739" y="3259017"/>
                <a:ext cx="0" cy="457198"/>
              </a:xfrm>
              <a:prstGeom prst="straightConnector1">
                <a:avLst/>
              </a:prstGeom>
              <a:ln w="19050">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F86CF875-5B0E-6B4C-921E-804ED04675F0}"/>
                  </a:ext>
                </a:extLst>
              </p:cNvPr>
              <p:cNvCxnSpPr>
                <a:cxnSpLocks/>
              </p:cNvCxnSpPr>
              <p:nvPr/>
            </p:nvCxnSpPr>
            <p:spPr>
              <a:xfrm flipV="1">
                <a:off x="4870939" y="3259017"/>
                <a:ext cx="0" cy="457198"/>
              </a:xfrm>
              <a:prstGeom prst="straightConnector1">
                <a:avLst/>
              </a:prstGeom>
              <a:ln w="19050">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BBBE7F8B-56C9-CB4F-BF21-648CE5939F0A}"/>
                  </a:ext>
                </a:extLst>
              </p:cNvPr>
              <p:cNvCxnSpPr>
                <a:cxnSpLocks/>
              </p:cNvCxnSpPr>
              <p:nvPr/>
            </p:nvCxnSpPr>
            <p:spPr>
              <a:xfrm flipV="1">
                <a:off x="6031524" y="3259017"/>
                <a:ext cx="0" cy="457198"/>
              </a:xfrm>
              <a:prstGeom prst="straightConnector1">
                <a:avLst/>
              </a:prstGeom>
              <a:ln w="19050">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A9E072C7-35B9-5947-952A-11FD5BCF020A}"/>
                  </a:ext>
                </a:extLst>
              </p:cNvPr>
              <p:cNvCxnSpPr>
                <a:cxnSpLocks/>
              </p:cNvCxnSpPr>
              <p:nvPr/>
            </p:nvCxnSpPr>
            <p:spPr>
              <a:xfrm flipV="1">
                <a:off x="3651739" y="2098432"/>
                <a:ext cx="0" cy="457198"/>
              </a:xfrm>
              <a:prstGeom prst="straightConnector1">
                <a:avLst/>
              </a:prstGeom>
              <a:ln w="19050">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FA3D9DD3-EFC6-C941-9243-97AC8292F2F8}"/>
                  </a:ext>
                </a:extLst>
              </p:cNvPr>
              <p:cNvCxnSpPr>
                <a:cxnSpLocks/>
              </p:cNvCxnSpPr>
              <p:nvPr/>
            </p:nvCxnSpPr>
            <p:spPr>
              <a:xfrm flipV="1">
                <a:off x="4870939" y="2098432"/>
                <a:ext cx="0" cy="457198"/>
              </a:xfrm>
              <a:prstGeom prst="straightConnector1">
                <a:avLst/>
              </a:prstGeom>
              <a:ln w="19050">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E51A35F9-D538-A74D-A4DE-BF61576B873B}"/>
                  </a:ext>
                </a:extLst>
              </p:cNvPr>
              <p:cNvCxnSpPr>
                <a:cxnSpLocks/>
              </p:cNvCxnSpPr>
              <p:nvPr/>
            </p:nvCxnSpPr>
            <p:spPr>
              <a:xfrm flipV="1">
                <a:off x="6031524" y="2098432"/>
                <a:ext cx="0" cy="457198"/>
              </a:xfrm>
              <a:prstGeom prst="straightConnector1">
                <a:avLst/>
              </a:prstGeom>
              <a:ln w="19050">
                <a:tailEnd type="triangle"/>
              </a:ln>
            </p:spPr>
            <p:style>
              <a:lnRef idx="2">
                <a:schemeClr val="accent1"/>
              </a:lnRef>
              <a:fillRef idx="0">
                <a:schemeClr val="accent1"/>
              </a:fillRef>
              <a:effectRef idx="1">
                <a:schemeClr val="accent1"/>
              </a:effectRef>
              <a:fontRef idx="minor">
                <a:schemeClr val="tx1"/>
              </a:fontRef>
            </p:style>
          </p:cxnSp>
          <p:cxnSp>
            <p:nvCxnSpPr>
              <p:cNvPr id="35" name="Straight Arrow Connector 34">
                <a:extLst>
                  <a:ext uri="{FF2B5EF4-FFF2-40B4-BE49-F238E27FC236}">
                    <a16:creationId xmlns:a16="http://schemas.microsoft.com/office/drawing/2014/main" id="{5A8CEF35-6B53-0F4B-ADF6-F00EB6E9FBBF}"/>
                  </a:ext>
                </a:extLst>
              </p:cNvPr>
              <p:cNvCxnSpPr>
                <a:stCxn id="7" idx="3"/>
                <a:endCxn id="10" idx="1"/>
              </p:cNvCxnSpPr>
              <p:nvPr/>
            </p:nvCxnSpPr>
            <p:spPr>
              <a:xfrm>
                <a:off x="4056186" y="2894430"/>
                <a:ext cx="410308" cy="0"/>
              </a:xfrm>
              <a:prstGeom prst="straightConnector1">
                <a:avLst/>
              </a:prstGeom>
              <a:ln w="1905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id="{0B37C001-33E3-8E49-801F-E8AF181F4518}"/>
                  </a:ext>
                </a:extLst>
              </p:cNvPr>
              <p:cNvCxnSpPr>
                <a:stCxn id="10" idx="3"/>
                <a:endCxn id="11" idx="1"/>
              </p:cNvCxnSpPr>
              <p:nvPr/>
            </p:nvCxnSpPr>
            <p:spPr>
              <a:xfrm>
                <a:off x="5275386" y="2894430"/>
                <a:ext cx="363415" cy="0"/>
              </a:xfrm>
              <a:prstGeom prst="straightConnector1">
                <a:avLst/>
              </a:prstGeom>
              <a:ln w="1905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6CBC397F-372F-3344-A576-2A19A120D6D9}"/>
                  </a:ext>
                </a:extLst>
              </p:cNvPr>
              <p:cNvCxnSpPr>
                <a:cxnSpLocks/>
              </p:cNvCxnSpPr>
              <p:nvPr/>
            </p:nvCxnSpPr>
            <p:spPr>
              <a:xfrm>
                <a:off x="6474071" y="2907130"/>
                <a:ext cx="149468" cy="0"/>
              </a:xfrm>
              <a:prstGeom prst="straightConnector1">
                <a:avLst/>
              </a:prstGeom>
              <a:ln w="19050">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sp>
          <p:nvSpPr>
            <p:cNvPr id="47" name="Right Arrow 46">
              <a:extLst>
                <a:ext uri="{FF2B5EF4-FFF2-40B4-BE49-F238E27FC236}">
                  <a16:creationId xmlns:a16="http://schemas.microsoft.com/office/drawing/2014/main" id="{68035961-BA17-D543-BCD8-AB568B1C8543}"/>
                </a:ext>
              </a:extLst>
            </p:cNvPr>
            <p:cNvSpPr/>
            <p:nvPr/>
          </p:nvSpPr>
          <p:spPr>
            <a:xfrm>
              <a:off x="2861765" y="2743200"/>
              <a:ext cx="432420" cy="339969"/>
            </a:xfrm>
            <a:prstGeom prst="rightArrow">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48" name="TextBox 47">
              <a:extLst>
                <a:ext uri="{FF2B5EF4-FFF2-40B4-BE49-F238E27FC236}">
                  <a16:creationId xmlns:a16="http://schemas.microsoft.com/office/drawing/2014/main" id="{36C98194-CF4D-5F41-92E3-89B002337F8D}"/>
                </a:ext>
              </a:extLst>
            </p:cNvPr>
            <p:cNvSpPr txBox="1"/>
            <p:nvPr/>
          </p:nvSpPr>
          <p:spPr>
            <a:xfrm>
              <a:off x="2580343" y="3104240"/>
              <a:ext cx="949171" cy="461665"/>
            </a:xfrm>
            <a:prstGeom prst="rect">
              <a:avLst/>
            </a:prstGeom>
            <a:noFill/>
          </p:spPr>
          <p:txBody>
            <a:bodyPr wrap="none" rtlCol="0">
              <a:spAutoFit/>
            </a:bodyPr>
            <a:lstStyle/>
            <a:p>
              <a:r>
                <a:rPr lang="en-US" dirty="0">
                  <a:solidFill>
                    <a:schemeClr val="bg1">
                      <a:lumMod val="75000"/>
                    </a:schemeClr>
                  </a:solidFill>
                </a:rPr>
                <a:t>Unroll</a:t>
              </a:r>
            </a:p>
          </p:txBody>
        </p:sp>
      </p:grpSp>
      <p:grpSp>
        <p:nvGrpSpPr>
          <p:cNvPr id="89" name="Group 88">
            <a:extLst>
              <a:ext uri="{FF2B5EF4-FFF2-40B4-BE49-F238E27FC236}">
                <a16:creationId xmlns:a16="http://schemas.microsoft.com/office/drawing/2014/main" id="{CCF618CD-888E-0A42-8DA3-F0334EFDBCDA}"/>
              </a:ext>
            </a:extLst>
          </p:cNvPr>
          <p:cNvGrpSpPr/>
          <p:nvPr/>
        </p:nvGrpSpPr>
        <p:grpSpPr>
          <a:xfrm>
            <a:off x="423705" y="4163764"/>
            <a:ext cx="6639450" cy="2511687"/>
            <a:chOff x="423705" y="4163764"/>
            <a:chExt cx="6639450" cy="2511687"/>
          </a:xfrm>
        </p:grpSpPr>
        <p:grpSp>
          <p:nvGrpSpPr>
            <p:cNvPr id="87" name="Group 86">
              <a:extLst>
                <a:ext uri="{FF2B5EF4-FFF2-40B4-BE49-F238E27FC236}">
                  <a16:creationId xmlns:a16="http://schemas.microsoft.com/office/drawing/2014/main" id="{3E4733F6-5033-A148-8886-9052F9B2A740}"/>
                </a:ext>
              </a:extLst>
            </p:cNvPr>
            <p:cNvGrpSpPr/>
            <p:nvPr/>
          </p:nvGrpSpPr>
          <p:grpSpPr>
            <a:xfrm>
              <a:off x="423705" y="4163764"/>
              <a:ext cx="2188869" cy="2511687"/>
              <a:chOff x="423705" y="4163764"/>
              <a:chExt cx="2188869" cy="2511687"/>
            </a:xfrm>
          </p:grpSpPr>
          <p:sp>
            <p:nvSpPr>
              <p:cNvPr id="54" name="Rounded Rectangle 53">
                <a:extLst>
                  <a:ext uri="{FF2B5EF4-FFF2-40B4-BE49-F238E27FC236}">
                    <a16:creationId xmlns:a16="http://schemas.microsoft.com/office/drawing/2014/main" id="{3DF5F1FF-744C-FD43-9287-DB59E9B83A06}"/>
                  </a:ext>
                </a:extLst>
              </p:cNvPr>
              <p:cNvSpPr/>
              <p:nvPr/>
            </p:nvSpPr>
            <p:spPr>
              <a:xfrm>
                <a:off x="785446" y="5110167"/>
                <a:ext cx="1465385" cy="704555"/>
              </a:xfrm>
              <a:prstGeom prst="roundRect">
                <a:avLst/>
              </a:prstGeom>
              <a:solidFill>
                <a:schemeClr val="bg2"/>
              </a:solidFill>
              <a:ln w="19050">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solidFill>
                      <a:schemeClr val="bg1">
                        <a:lumMod val="75000"/>
                      </a:schemeClr>
                    </a:solidFill>
                  </a:rPr>
                  <a:t>LSTM BP</a:t>
                </a:r>
              </a:p>
            </p:txBody>
          </p:sp>
          <p:cxnSp>
            <p:nvCxnSpPr>
              <p:cNvPr id="55" name="Straight Arrow Connector 54">
                <a:extLst>
                  <a:ext uri="{FF2B5EF4-FFF2-40B4-BE49-F238E27FC236}">
                    <a16:creationId xmlns:a16="http://schemas.microsoft.com/office/drawing/2014/main" id="{D46E2966-0676-C544-91CB-BCBEDC0E5F4E}"/>
                  </a:ext>
                </a:extLst>
              </p:cNvPr>
              <p:cNvCxnSpPr>
                <a:cxnSpLocks/>
                <a:stCxn id="54" idx="0"/>
              </p:cNvCxnSpPr>
              <p:nvPr/>
            </p:nvCxnSpPr>
            <p:spPr>
              <a:xfrm flipV="1">
                <a:off x="1518139" y="4596107"/>
                <a:ext cx="0" cy="514060"/>
              </a:xfrm>
              <a:prstGeom prst="straightConnector1">
                <a:avLst/>
              </a:prstGeom>
              <a:ln w="19050">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56" name="Straight Arrow Connector 55">
                <a:extLst>
                  <a:ext uri="{FF2B5EF4-FFF2-40B4-BE49-F238E27FC236}">
                    <a16:creationId xmlns:a16="http://schemas.microsoft.com/office/drawing/2014/main" id="{8A3A3C08-94B9-A640-9C58-62265D886802}"/>
                  </a:ext>
                </a:extLst>
              </p:cNvPr>
              <p:cNvCxnSpPr>
                <a:cxnSpLocks/>
              </p:cNvCxnSpPr>
              <p:nvPr/>
            </p:nvCxnSpPr>
            <p:spPr>
              <a:xfrm flipV="1">
                <a:off x="1518139" y="5827032"/>
                <a:ext cx="0" cy="457198"/>
              </a:xfrm>
              <a:prstGeom prst="straightConnector1">
                <a:avLst/>
              </a:prstGeom>
              <a:ln w="19050">
                <a:headEnd type="triangle" w="med" len="med"/>
                <a:tailEnd type="none" w="med" len="med"/>
              </a:ln>
            </p:spPr>
            <p:style>
              <a:lnRef idx="2">
                <a:schemeClr val="accent1"/>
              </a:lnRef>
              <a:fillRef idx="0">
                <a:schemeClr val="accent1"/>
              </a:fillRef>
              <a:effectRef idx="1">
                <a:schemeClr val="accent1"/>
              </a:effectRef>
              <a:fontRef idx="minor">
                <a:schemeClr val="tx1"/>
              </a:fontRef>
            </p:style>
          </p:cxnSp>
          <p:sp>
            <p:nvSpPr>
              <p:cNvPr id="58" name="TextBox 57">
                <a:extLst>
                  <a:ext uri="{FF2B5EF4-FFF2-40B4-BE49-F238E27FC236}">
                    <a16:creationId xmlns:a16="http://schemas.microsoft.com/office/drawing/2014/main" id="{9B2AC2C4-5587-C940-ADED-61B7FA84B375}"/>
                  </a:ext>
                </a:extLst>
              </p:cNvPr>
              <p:cNvSpPr txBox="1"/>
              <p:nvPr/>
            </p:nvSpPr>
            <p:spPr>
              <a:xfrm>
                <a:off x="521680" y="6213786"/>
                <a:ext cx="1959640" cy="461665"/>
              </a:xfrm>
              <a:prstGeom prst="rect">
                <a:avLst/>
              </a:prstGeom>
              <a:noFill/>
            </p:spPr>
            <p:txBody>
              <a:bodyPr wrap="none" rtlCol="0">
                <a:spAutoFit/>
              </a:bodyPr>
              <a:lstStyle/>
              <a:p>
                <a:pPr algn="ctr"/>
                <a:r>
                  <a:rPr lang="en-US" dirty="0"/>
                  <a:t>Input gradient</a:t>
                </a:r>
              </a:p>
            </p:txBody>
          </p:sp>
          <p:sp>
            <p:nvSpPr>
              <p:cNvPr id="59" name="TextBox 58">
                <a:extLst>
                  <a:ext uri="{FF2B5EF4-FFF2-40B4-BE49-F238E27FC236}">
                    <a16:creationId xmlns:a16="http://schemas.microsoft.com/office/drawing/2014/main" id="{F0744319-6C7A-754E-A147-F1744A848B6C}"/>
                  </a:ext>
                </a:extLst>
              </p:cNvPr>
              <p:cNvSpPr txBox="1"/>
              <p:nvPr/>
            </p:nvSpPr>
            <p:spPr>
              <a:xfrm>
                <a:off x="423705" y="4163764"/>
                <a:ext cx="2188869" cy="461665"/>
              </a:xfrm>
              <a:prstGeom prst="rect">
                <a:avLst/>
              </a:prstGeom>
              <a:noFill/>
            </p:spPr>
            <p:txBody>
              <a:bodyPr wrap="none" rtlCol="0">
                <a:spAutoFit/>
              </a:bodyPr>
              <a:lstStyle/>
              <a:p>
                <a:pPr algn="ctr"/>
                <a:r>
                  <a:rPr lang="en-US" dirty="0"/>
                  <a:t>Output gradient</a:t>
                </a:r>
              </a:p>
            </p:txBody>
          </p:sp>
        </p:grpSp>
        <p:grpSp>
          <p:nvGrpSpPr>
            <p:cNvPr id="88" name="Group 87">
              <a:extLst>
                <a:ext uri="{FF2B5EF4-FFF2-40B4-BE49-F238E27FC236}">
                  <a16:creationId xmlns:a16="http://schemas.microsoft.com/office/drawing/2014/main" id="{AD89C11E-960C-574A-A121-B3AF9D304169}"/>
                </a:ext>
              </a:extLst>
            </p:cNvPr>
            <p:cNvGrpSpPr/>
            <p:nvPr/>
          </p:nvGrpSpPr>
          <p:grpSpPr>
            <a:xfrm>
              <a:off x="785446" y="4558828"/>
              <a:ext cx="2889741" cy="916317"/>
              <a:chOff x="785446" y="4558828"/>
              <a:chExt cx="2889741" cy="916317"/>
            </a:xfrm>
          </p:grpSpPr>
          <p:cxnSp>
            <p:nvCxnSpPr>
              <p:cNvPr id="57" name="Elbow Connector 56">
                <a:extLst>
                  <a:ext uri="{FF2B5EF4-FFF2-40B4-BE49-F238E27FC236}">
                    <a16:creationId xmlns:a16="http://schemas.microsoft.com/office/drawing/2014/main" id="{B8578BEC-1424-9440-9F3F-5C0BE2081DF4}"/>
                  </a:ext>
                </a:extLst>
              </p:cNvPr>
              <p:cNvCxnSpPr>
                <a:stCxn id="54" idx="3"/>
                <a:endCxn id="54" idx="1"/>
              </p:cNvCxnSpPr>
              <p:nvPr/>
            </p:nvCxnSpPr>
            <p:spPr>
              <a:xfrm flipH="1">
                <a:off x="785446" y="5462445"/>
                <a:ext cx="1465385" cy="12700"/>
              </a:xfrm>
              <a:prstGeom prst="bentConnector5">
                <a:avLst>
                  <a:gd name="adj1" fmla="val -15600"/>
                  <a:gd name="adj2" fmla="val -4564622"/>
                  <a:gd name="adj3" fmla="val 115600"/>
                </a:avLst>
              </a:prstGeom>
              <a:ln w="19050">
                <a:solidFill>
                  <a:srgbClr val="FF0000"/>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sp>
            <p:nvSpPr>
              <p:cNvPr id="60" name="TextBox 59">
                <a:extLst>
                  <a:ext uri="{FF2B5EF4-FFF2-40B4-BE49-F238E27FC236}">
                    <a16:creationId xmlns:a16="http://schemas.microsoft.com/office/drawing/2014/main" id="{15561353-5F2B-3545-AF2E-C9A6D9429A46}"/>
                  </a:ext>
                </a:extLst>
              </p:cNvPr>
              <p:cNvSpPr txBox="1"/>
              <p:nvPr/>
            </p:nvSpPr>
            <p:spPr>
              <a:xfrm>
                <a:off x="1754340" y="4558828"/>
                <a:ext cx="1920847" cy="400110"/>
              </a:xfrm>
              <a:prstGeom prst="rect">
                <a:avLst/>
              </a:prstGeom>
              <a:noFill/>
            </p:spPr>
            <p:txBody>
              <a:bodyPr wrap="none" rtlCol="0">
                <a:spAutoFit/>
              </a:bodyPr>
              <a:lstStyle/>
              <a:p>
                <a:r>
                  <a:rPr lang="en-US" sz="2000" dirty="0">
                    <a:solidFill>
                      <a:srgbClr val="FF0000"/>
                    </a:solidFill>
                  </a:rPr>
                  <a:t>Context gradient</a:t>
                </a:r>
              </a:p>
            </p:txBody>
          </p:sp>
        </p:grpSp>
        <p:grpSp>
          <p:nvGrpSpPr>
            <p:cNvPr id="61" name="Group 60">
              <a:extLst>
                <a:ext uri="{FF2B5EF4-FFF2-40B4-BE49-F238E27FC236}">
                  <a16:creationId xmlns:a16="http://schemas.microsoft.com/office/drawing/2014/main" id="{97E701F0-79C7-1444-A9D1-E7E6F702E54D}"/>
                </a:ext>
              </a:extLst>
            </p:cNvPr>
            <p:cNvGrpSpPr/>
            <p:nvPr/>
          </p:nvGrpSpPr>
          <p:grpSpPr>
            <a:xfrm>
              <a:off x="2580343" y="4666447"/>
              <a:ext cx="4482812" cy="1617783"/>
              <a:chOff x="2580343" y="2098432"/>
              <a:chExt cx="4482812" cy="1617783"/>
            </a:xfrm>
          </p:grpSpPr>
          <p:grpSp>
            <p:nvGrpSpPr>
              <p:cNvPr id="62" name="Group 61">
                <a:extLst>
                  <a:ext uri="{FF2B5EF4-FFF2-40B4-BE49-F238E27FC236}">
                    <a16:creationId xmlns:a16="http://schemas.microsoft.com/office/drawing/2014/main" id="{5AA5B202-1904-E941-88E5-93928B594B78}"/>
                  </a:ext>
                </a:extLst>
              </p:cNvPr>
              <p:cNvGrpSpPr/>
              <p:nvPr/>
            </p:nvGrpSpPr>
            <p:grpSpPr>
              <a:xfrm>
                <a:off x="3499339" y="2098432"/>
                <a:ext cx="3563816" cy="1617783"/>
                <a:chOff x="3059723" y="2098432"/>
                <a:chExt cx="3563816" cy="1617783"/>
              </a:xfrm>
            </p:grpSpPr>
            <p:sp>
              <p:nvSpPr>
                <p:cNvPr id="65" name="Rounded Rectangle 64">
                  <a:extLst>
                    <a:ext uri="{FF2B5EF4-FFF2-40B4-BE49-F238E27FC236}">
                      <a16:creationId xmlns:a16="http://schemas.microsoft.com/office/drawing/2014/main" id="{4839EE7B-D470-5347-8674-0CFC34C2B146}"/>
                    </a:ext>
                  </a:extLst>
                </p:cNvPr>
                <p:cNvSpPr/>
                <p:nvPr/>
              </p:nvSpPr>
              <p:spPr>
                <a:xfrm>
                  <a:off x="3247294" y="2542152"/>
                  <a:ext cx="808892" cy="704555"/>
                </a:xfrm>
                <a:prstGeom prst="roundRect">
                  <a:avLst/>
                </a:prstGeom>
                <a:ln w="19050">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solidFill>
                        <a:schemeClr val="bg1">
                          <a:lumMod val="75000"/>
                        </a:schemeClr>
                      </a:solidFill>
                    </a:rPr>
                    <a:t>BP Cell</a:t>
                  </a:r>
                </a:p>
              </p:txBody>
            </p:sp>
            <p:sp>
              <p:nvSpPr>
                <p:cNvPr id="66" name="Rounded Rectangle 65">
                  <a:extLst>
                    <a:ext uri="{FF2B5EF4-FFF2-40B4-BE49-F238E27FC236}">
                      <a16:creationId xmlns:a16="http://schemas.microsoft.com/office/drawing/2014/main" id="{A9991652-A2C2-964A-B2B1-AC7126354E22}"/>
                    </a:ext>
                  </a:extLst>
                </p:cNvPr>
                <p:cNvSpPr/>
                <p:nvPr/>
              </p:nvSpPr>
              <p:spPr>
                <a:xfrm>
                  <a:off x="4466494" y="2542152"/>
                  <a:ext cx="808892" cy="704555"/>
                </a:xfrm>
                <a:prstGeom prst="roundRect">
                  <a:avLst/>
                </a:prstGeom>
                <a:ln w="19050">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solidFill>
                        <a:schemeClr val="bg1">
                          <a:lumMod val="75000"/>
                        </a:schemeClr>
                      </a:solidFill>
                    </a:rPr>
                    <a:t>BP Cell</a:t>
                  </a:r>
                </a:p>
              </p:txBody>
            </p:sp>
            <p:sp>
              <p:nvSpPr>
                <p:cNvPr id="67" name="Rounded Rectangle 66">
                  <a:extLst>
                    <a:ext uri="{FF2B5EF4-FFF2-40B4-BE49-F238E27FC236}">
                      <a16:creationId xmlns:a16="http://schemas.microsoft.com/office/drawing/2014/main" id="{2CC0EA7B-3927-9544-81C4-6D4E1AF0ED69}"/>
                    </a:ext>
                  </a:extLst>
                </p:cNvPr>
                <p:cNvSpPr/>
                <p:nvPr/>
              </p:nvSpPr>
              <p:spPr>
                <a:xfrm>
                  <a:off x="5638801" y="2542152"/>
                  <a:ext cx="808892" cy="704555"/>
                </a:xfrm>
                <a:prstGeom prst="roundRect">
                  <a:avLst/>
                </a:prstGeom>
                <a:ln w="19050">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solidFill>
                        <a:schemeClr val="bg1">
                          <a:lumMod val="75000"/>
                        </a:schemeClr>
                      </a:solidFill>
                    </a:rPr>
                    <a:t>BP Cell</a:t>
                  </a:r>
                </a:p>
              </p:txBody>
            </p:sp>
            <p:cxnSp>
              <p:nvCxnSpPr>
                <p:cNvPr id="68" name="Straight Arrow Connector 67">
                  <a:extLst>
                    <a:ext uri="{FF2B5EF4-FFF2-40B4-BE49-F238E27FC236}">
                      <a16:creationId xmlns:a16="http://schemas.microsoft.com/office/drawing/2014/main" id="{16C875F1-6B59-C848-BD23-CA2D3F15C7C7}"/>
                    </a:ext>
                  </a:extLst>
                </p:cNvPr>
                <p:cNvCxnSpPr>
                  <a:cxnSpLocks/>
                  <a:endCxn id="65" idx="1"/>
                </p:cNvCxnSpPr>
                <p:nvPr/>
              </p:nvCxnSpPr>
              <p:spPr>
                <a:xfrm>
                  <a:off x="3059723" y="2894429"/>
                  <a:ext cx="187571" cy="1"/>
                </a:xfrm>
                <a:prstGeom prst="straightConnector1">
                  <a:avLst/>
                </a:prstGeom>
                <a:ln w="19050">
                  <a:solidFill>
                    <a:srgbClr val="FF0000"/>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69" name="Straight Arrow Connector 68">
                  <a:extLst>
                    <a:ext uri="{FF2B5EF4-FFF2-40B4-BE49-F238E27FC236}">
                      <a16:creationId xmlns:a16="http://schemas.microsoft.com/office/drawing/2014/main" id="{75AFF9F8-1B6D-EE4A-A45B-9D9DFC72801D}"/>
                    </a:ext>
                  </a:extLst>
                </p:cNvPr>
                <p:cNvCxnSpPr>
                  <a:cxnSpLocks/>
                </p:cNvCxnSpPr>
                <p:nvPr/>
              </p:nvCxnSpPr>
              <p:spPr>
                <a:xfrm flipV="1">
                  <a:off x="3651739" y="3259017"/>
                  <a:ext cx="0" cy="457198"/>
                </a:xfrm>
                <a:prstGeom prst="straightConnector1">
                  <a:avLst/>
                </a:prstGeom>
                <a:ln w="19050">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70" name="Straight Arrow Connector 69">
                  <a:extLst>
                    <a:ext uri="{FF2B5EF4-FFF2-40B4-BE49-F238E27FC236}">
                      <a16:creationId xmlns:a16="http://schemas.microsoft.com/office/drawing/2014/main" id="{1F6FBBE7-E8C7-7545-8038-7A7E0D1F8063}"/>
                    </a:ext>
                  </a:extLst>
                </p:cNvPr>
                <p:cNvCxnSpPr>
                  <a:cxnSpLocks/>
                </p:cNvCxnSpPr>
                <p:nvPr/>
              </p:nvCxnSpPr>
              <p:spPr>
                <a:xfrm flipV="1">
                  <a:off x="4870939" y="3259017"/>
                  <a:ext cx="0" cy="457198"/>
                </a:xfrm>
                <a:prstGeom prst="straightConnector1">
                  <a:avLst/>
                </a:prstGeom>
                <a:ln w="19050">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71" name="Straight Arrow Connector 70">
                  <a:extLst>
                    <a:ext uri="{FF2B5EF4-FFF2-40B4-BE49-F238E27FC236}">
                      <a16:creationId xmlns:a16="http://schemas.microsoft.com/office/drawing/2014/main" id="{4BE13DB3-32A6-AB4F-9A2B-117F734C1712}"/>
                    </a:ext>
                  </a:extLst>
                </p:cNvPr>
                <p:cNvCxnSpPr>
                  <a:cxnSpLocks/>
                </p:cNvCxnSpPr>
                <p:nvPr/>
              </p:nvCxnSpPr>
              <p:spPr>
                <a:xfrm flipV="1">
                  <a:off x="6031524" y="3259017"/>
                  <a:ext cx="0" cy="457198"/>
                </a:xfrm>
                <a:prstGeom prst="straightConnector1">
                  <a:avLst/>
                </a:prstGeom>
                <a:ln w="19050">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72" name="Straight Arrow Connector 71">
                  <a:extLst>
                    <a:ext uri="{FF2B5EF4-FFF2-40B4-BE49-F238E27FC236}">
                      <a16:creationId xmlns:a16="http://schemas.microsoft.com/office/drawing/2014/main" id="{A57EED33-0E1D-0D42-93D5-299684BE5F54}"/>
                    </a:ext>
                  </a:extLst>
                </p:cNvPr>
                <p:cNvCxnSpPr>
                  <a:cxnSpLocks/>
                </p:cNvCxnSpPr>
                <p:nvPr/>
              </p:nvCxnSpPr>
              <p:spPr>
                <a:xfrm flipV="1">
                  <a:off x="3651739" y="2098432"/>
                  <a:ext cx="0" cy="457198"/>
                </a:xfrm>
                <a:prstGeom prst="straightConnector1">
                  <a:avLst/>
                </a:prstGeom>
                <a:ln w="19050">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73" name="Straight Arrow Connector 72">
                  <a:extLst>
                    <a:ext uri="{FF2B5EF4-FFF2-40B4-BE49-F238E27FC236}">
                      <a16:creationId xmlns:a16="http://schemas.microsoft.com/office/drawing/2014/main" id="{D9C0DEBD-7407-F34A-823B-479B402C2E14}"/>
                    </a:ext>
                  </a:extLst>
                </p:cNvPr>
                <p:cNvCxnSpPr>
                  <a:cxnSpLocks/>
                </p:cNvCxnSpPr>
                <p:nvPr/>
              </p:nvCxnSpPr>
              <p:spPr>
                <a:xfrm flipV="1">
                  <a:off x="4870939" y="2098432"/>
                  <a:ext cx="0" cy="457198"/>
                </a:xfrm>
                <a:prstGeom prst="straightConnector1">
                  <a:avLst/>
                </a:prstGeom>
                <a:ln w="19050">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74" name="Straight Arrow Connector 73">
                  <a:extLst>
                    <a:ext uri="{FF2B5EF4-FFF2-40B4-BE49-F238E27FC236}">
                      <a16:creationId xmlns:a16="http://schemas.microsoft.com/office/drawing/2014/main" id="{8AFA79BE-5256-D748-8A75-E5EA5D40B3E2}"/>
                    </a:ext>
                  </a:extLst>
                </p:cNvPr>
                <p:cNvCxnSpPr>
                  <a:cxnSpLocks/>
                </p:cNvCxnSpPr>
                <p:nvPr/>
              </p:nvCxnSpPr>
              <p:spPr>
                <a:xfrm flipV="1">
                  <a:off x="6031524" y="2098432"/>
                  <a:ext cx="0" cy="457198"/>
                </a:xfrm>
                <a:prstGeom prst="straightConnector1">
                  <a:avLst/>
                </a:prstGeom>
                <a:ln w="19050">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75" name="Straight Arrow Connector 74">
                  <a:extLst>
                    <a:ext uri="{FF2B5EF4-FFF2-40B4-BE49-F238E27FC236}">
                      <a16:creationId xmlns:a16="http://schemas.microsoft.com/office/drawing/2014/main" id="{6AC04195-1B3F-DC4D-B558-088E14E9F5AC}"/>
                    </a:ext>
                  </a:extLst>
                </p:cNvPr>
                <p:cNvCxnSpPr>
                  <a:stCxn id="65" idx="3"/>
                  <a:endCxn id="66" idx="1"/>
                </p:cNvCxnSpPr>
                <p:nvPr/>
              </p:nvCxnSpPr>
              <p:spPr>
                <a:xfrm>
                  <a:off x="4056186" y="2894430"/>
                  <a:ext cx="410308" cy="0"/>
                </a:xfrm>
                <a:prstGeom prst="straightConnector1">
                  <a:avLst/>
                </a:prstGeom>
                <a:ln w="19050">
                  <a:solidFill>
                    <a:srgbClr val="FF0000"/>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76" name="Straight Arrow Connector 75">
                  <a:extLst>
                    <a:ext uri="{FF2B5EF4-FFF2-40B4-BE49-F238E27FC236}">
                      <a16:creationId xmlns:a16="http://schemas.microsoft.com/office/drawing/2014/main" id="{5E73281E-BD13-B04E-BBAA-97814FB197F3}"/>
                    </a:ext>
                  </a:extLst>
                </p:cNvPr>
                <p:cNvCxnSpPr>
                  <a:stCxn id="66" idx="3"/>
                  <a:endCxn id="67" idx="1"/>
                </p:cNvCxnSpPr>
                <p:nvPr/>
              </p:nvCxnSpPr>
              <p:spPr>
                <a:xfrm>
                  <a:off x="5275386" y="2894430"/>
                  <a:ext cx="363415" cy="0"/>
                </a:xfrm>
                <a:prstGeom prst="straightConnector1">
                  <a:avLst/>
                </a:prstGeom>
                <a:ln w="19050">
                  <a:solidFill>
                    <a:srgbClr val="FF0000"/>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77" name="Straight Arrow Connector 76">
                  <a:extLst>
                    <a:ext uri="{FF2B5EF4-FFF2-40B4-BE49-F238E27FC236}">
                      <a16:creationId xmlns:a16="http://schemas.microsoft.com/office/drawing/2014/main" id="{EDBA6817-2965-4646-8C70-36A5905583E8}"/>
                    </a:ext>
                  </a:extLst>
                </p:cNvPr>
                <p:cNvCxnSpPr>
                  <a:cxnSpLocks/>
                </p:cNvCxnSpPr>
                <p:nvPr/>
              </p:nvCxnSpPr>
              <p:spPr>
                <a:xfrm>
                  <a:off x="6474071" y="2907130"/>
                  <a:ext cx="149468" cy="0"/>
                </a:xfrm>
                <a:prstGeom prst="straightConnector1">
                  <a:avLst/>
                </a:prstGeom>
                <a:ln w="19050">
                  <a:solidFill>
                    <a:srgbClr val="FF0000"/>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grpSp>
          <p:sp>
            <p:nvSpPr>
              <p:cNvPr id="63" name="Right Arrow 62">
                <a:extLst>
                  <a:ext uri="{FF2B5EF4-FFF2-40B4-BE49-F238E27FC236}">
                    <a16:creationId xmlns:a16="http://schemas.microsoft.com/office/drawing/2014/main" id="{1D3CBD8D-FE3A-F148-897D-7AF672C4E26C}"/>
                  </a:ext>
                </a:extLst>
              </p:cNvPr>
              <p:cNvSpPr/>
              <p:nvPr/>
            </p:nvSpPr>
            <p:spPr>
              <a:xfrm>
                <a:off x="2861765" y="2743200"/>
                <a:ext cx="432420" cy="339969"/>
              </a:xfrm>
              <a:prstGeom prst="rightArrow">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64" name="TextBox 63">
                <a:extLst>
                  <a:ext uri="{FF2B5EF4-FFF2-40B4-BE49-F238E27FC236}">
                    <a16:creationId xmlns:a16="http://schemas.microsoft.com/office/drawing/2014/main" id="{027BF07F-4DEC-D44E-B7AD-D54C3A7D32DC}"/>
                  </a:ext>
                </a:extLst>
              </p:cNvPr>
              <p:cNvSpPr txBox="1"/>
              <p:nvPr/>
            </p:nvSpPr>
            <p:spPr>
              <a:xfrm>
                <a:off x="2580343" y="3104240"/>
                <a:ext cx="949171" cy="461665"/>
              </a:xfrm>
              <a:prstGeom prst="rect">
                <a:avLst/>
              </a:prstGeom>
              <a:noFill/>
            </p:spPr>
            <p:txBody>
              <a:bodyPr wrap="none" rtlCol="0">
                <a:spAutoFit/>
              </a:bodyPr>
              <a:lstStyle/>
              <a:p>
                <a:r>
                  <a:rPr lang="en-US" dirty="0">
                    <a:solidFill>
                      <a:schemeClr val="bg1">
                        <a:lumMod val="75000"/>
                      </a:schemeClr>
                    </a:solidFill>
                  </a:rPr>
                  <a:t>Unroll</a:t>
                </a:r>
              </a:p>
            </p:txBody>
          </p:sp>
        </p:grpSp>
      </p:grpSp>
      <p:cxnSp>
        <p:nvCxnSpPr>
          <p:cNvPr id="79" name="Straight Connector 78">
            <a:extLst>
              <a:ext uri="{FF2B5EF4-FFF2-40B4-BE49-F238E27FC236}">
                <a16:creationId xmlns:a16="http://schemas.microsoft.com/office/drawing/2014/main" id="{677AFC41-5F20-A144-AA9B-C4499C3E35F4}"/>
              </a:ext>
            </a:extLst>
          </p:cNvPr>
          <p:cNvCxnSpPr/>
          <p:nvPr/>
        </p:nvCxnSpPr>
        <p:spPr>
          <a:xfrm>
            <a:off x="293077" y="4113941"/>
            <a:ext cx="11641015" cy="0"/>
          </a:xfrm>
          <a:prstGeom prst="line">
            <a:avLst/>
          </a:prstGeom>
          <a:ln>
            <a:solidFill>
              <a:schemeClr val="bg1"/>
            </a:solidFill>
            <a:prstDash val="dash"/>
          </a:ln>
        </p:spPr>
        <p:style>
          <a:lnRef idx="2">
            <a:schemeClr val="accent1"/>
          </a:lnRef>
          <a:fillRef idx="0">
            <a:schemeClr val="accent1"/>
          </a:fillRef>
          <a:effectRef idx="1">
            <a:schemeClr val="accent1"/>
          </a:effectRef>
          <a:fontRef idx="minor">
            <a:schemeClr val="tx1"/>
          </a:fontRef>
        </p:style>
      </p:cxnSp>
      <p:grpSp>
        <p:nvGrpSpPr>
          <p:cNvPr id="94" name="Group 93">
            <a:extLst>
              <a:ext uri="{FF2B5EF4-FFF2-40B4-BE49-F238E27FC236}">
                <a16:creationId xmlns:a16="http://schemas.microsoft.com/office/drawing/2014/main" id="{9BBD6B80-6169-CC46-8DB7-58FC4BE8693B}"/>
              </a:ext>
            </a:extLst>
          </p:cNvPr>
          <p:cNvGrpSpPr/>
          <p:nvPr/>
        </p:nvGrpSpPr>
        <p:grpSpPr>
          <a:xfrm>
            <a:off x="6878270" y="1442030"/>
            <a:ext cx="4557193" cy="2413921"/>
            <a:chOff x="6878270" y="1442030"/>
            <a:chExt cx="4557193" cy="2413921"/>
          </a:xfrm>
        </p:grpSpPr>
        <p:pic>
          <p:nvPicPr>
            <p:cNvPr id="82" name="Picture 81">
              <a:extLst>
                <a:ext uri="{FF2B5EF4-FFF2-40B4-BE49-F238E27FC236}">
                  <a16:creationId xmlns:a16="http://schemas.microsoft.com/office/drawing/2014/main" id="{03D19FF6-670F-0249-947A-07F9DBFF7E88}"/>
                </a:ext>
              </a:extLst>
            </p:cNvPr>
            <p:cNvPicPr>
              <a:picLocks noChangeAspect="1"/>
            </p:cNvPicPr>
            <p:nvPr/>
          </p:nvPicPr>
          <p:blipFill>
            <a:blip r:embed="rId3"/>
            <a:stretch>
              <a:fillRect/>
            </a:stretch>
          </p:blipFill>
          <p:spPr>
            <a:xfrm>
              <a:off x="7775365" y="1442030"/>
              <a:ext cx="3660098" cy="2413921"/>
            </a:xfrm>
            <a:prstGeom prst="rect">
              <a:avLst/>
            </a:prstGeom>
          </p:spPr>
        </p:pic>
        <p:cxnSp>
          <p:nvCxnSpPr>
            <p:cNvPr id="91" name="Straight Connector 90">
              <a:extLst>
                <a:ext uri="{FF2B5EF4-FFF2-40B4-BE49-F238E27FC236}">
                  <a16:creationId xmlns:a16="http://schemas.microsoft.com/office/drawing/2014/main" id="{DAD6F1E1-7279-CB41-B9B5-464852FC97DA}"/>
                </a:ext>
              </a:extLst>
            </p:cNvPr>
            <p:cNvCxnSpPr/>
            <p:nvPr/>
          </p:nvCxnSpPr>
          <p:spPr>
            <a:xfrm flipV="1">
              <a:off x="6887309" y="1803400"/>
              <a:ext cx="1367691" cy="75223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93" name="Straight Connector 92">
              <a:extLst>
                <a:ext uri="{FF2B5EF4-FFF2-40B4-BE49-F238E27FC236}">
                  <a16:creationId xmlns:a16="http://schemas.microsoft.com/office/drawing/2014/main" id="{7A6A9507-BDB7-7A43-92E2-F81CE10B495E}"/>
                </a:ext>
              </a:extLst>
            </p:cNvPr>
            <p:cNvCxnSpPr/>
            <p:nvPr/>
          </p:nvCxnSpPr>
          <p:spPr>
            <a:xfrm>
              <a:off x="6878270" y="3246707"/>
              <a:ext cx="1389430" cy="364587"/>
            </a:xfrm>
            <a:prstGeom prst="line">
              <a:avLst/>
            </a:prstGeom>
            <a:ln>
              <a:prstDash val="dash"/>
            </a:ln>
          </p:spPr>
          <p:style>
            <a:lnRef idx="2">
              <a:schemeClr val="accent1"/>
            </a:lnRef>
            <a:fillRef idx="0">
              <a:schemeClr val="accent1"/>
            </a:fillRef>
            <a:effectRef idx="1">
              <a:schemeClr val="accent1"/>
            </a:effectRef>
            <a:fontRef idx="minor">
              <a:schemeClr val="tx1"/>
            </a:fontRef>
          </p:style>
        </p:cxnSp>
      </p:grpSp>
      <p:grpSp>
        <p:nvGrpSpPr>
          <p:cNvPr id="99" name="Group 98">
            <a:extLst>
              <a:ext uri="{FF2B5EF4-FFF2-40B4-BE49-F238E27FC236}">
                <a16:creationId xmlns:a16="http://schemas.microsoft.com/office/drawing/2014/main" id="{7BB47303-54AE-7E48-895D-E99056EE36A0}"/>
              </a:ext>
            </a:extLst>
          </p:cNvPr>
          <p:cNvGrpSpPr/>
          <p:nvPr/>
        </p:nvGrpSpPr>
        <p:grpSpPr>
          <a:xfrm>
            <a:off x="8255000" y="1319432"/>
            <a:ext cx="2934419" cy="2246473"/>
            <a:chOff x="8255000" y="1319432"/>
            <a:chExt cx="2934419" cy="2246473"/>
          </a:xfrm>
        </p:grpSpPr>
        <p:sp>
          <p:nvSpPr>
            <p:cNvPr id="95" name="Rectangle 94">
              <a:extLst>
                <a:ext uri="{FF2B5EF4-FFF2-40B4-BE49-F238E27FC236}">
                  <a16:creationId xmlns:a16="http://schemas.microsoft.com/office/drawing/2014/main" id="{177AC995-D5E3-8543-9B26-0EA67EBAFB6B}"/>
                </a:ext>
              </a:extLst>
            </p:cNvPr>
            <p:cNvSpPr/>
            <p:nvPr/>
          </p:nvSpPr>
          <p:spPr>
            <a:xfrm>
              <a:off x="8367379" y="1803400"/>
              <a:ext cx="838200" cy="1762505"/>
            </a:xfrm>
            <a:prstGeom prst="rect">
              <a:avLst/>
            </a:prstGeom>
            <a:solidFill>
              <a:srgbClr val="8DFF55">
                <a:alpha val="30000"/>
              </a:srgbClr>
            </a:solidFill>
            <a:ln w="12700">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30EAD0F9-E481-D440-8DE7-D5E83837D16B}"/>
                </a:ext>
              </a:extLst>
            </p:cNvPr>
            <p:cNvSpPr/>
            <p:nvPr/>
          </p:nvSpPr>
          <p:spPr>
            <a:xfrm>
              <a:off x="9319878" y="1803400"/>
              <a:ext cx="1729173" cy="1762505"/>
            </a:xfrm>
            <a:prstGeom prst="rect">
              <a:avLst/>
            </a:prstGeom>
            <a:solidFill>
              <a:srgbClr val="FFC000">
                <a:alpha val="30000"/>
              </a:srgbClr>
            </a:solidFill>
            <a:ln w="12700">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7" name="TextBox 96">
              <a:extLst>
                <a:ext uri="{FF2B5EF4-FFF2-40B4-BE49-F238E27FC236}">
                  <a16:creationId xmlns:a16="http://schemas.microsoft.com/office/drawing/2014/main" id="{D181D277-0840-B641-8F7F-ECF189AD943F}"/>
                </a:ext>
              </a:extLst>
            </p:cNvPr>
            <p:cNvSpPr txBox="1"/>
            <p:nvPr/>
          </p:nvSpPr>
          <p:spPr>
            <a:xfrm>
              <a:off x="8255000" y="1319432"/>
              <a:ext cx="1055097" cy="461665"/>
            </a:xfrm>
            <a:prstGeom prst="rect">
              <a:avLst/>
            </a:prstGeom>
            <a:noFill/>
          </p:spPr>
          <p:txBody>
            <a:bodyPr wrap="none" rtlCol="0">
              <a:spAutoFit/>
            </a:bodyPr>
            <a:lstStyle/>
            <a:p>
              <a:r>
                <a:rPr lang="en-US" dirty="0">
                  <a:solidFill>
                    <a:srgbClr val="92D050"/>
                  </a:solidFill>
                </a:rPr>
                <a:t>GEMM</a:t>
              </a:r>
            </a:p>
          </p:txBody>
        </p:sp>
        <p:sp>
          <p:nvSpPr>
            <p:cNvPr id="98" name="TextBox 97">
              <a:extLst>
                <a:ext uri="{FF2B5EF4-FFF2-40B4-BE49-F238E27FC236}">
                  <a16:creationId xmlns:a16="http://schemas.microsoft.com/office/drawing/2014/main" id="{6B22D040-17E6-C74E-B754-4F7FF67C927B}"/>
                </a:ext>
              </a:extLst>
            </p:cNvPr>
            <p:cNvSpPr txBox="1"/>
            <p:nvPr/>
          </p:nvSpPr>
          <p:spPr>
            <a:xfrm>
              <a:off x="9281204" y="1319432"/>
              <a:ext cx="1908215" cy="461665"/>
            </a:xfrm>
            <a:prstGeom prst="rect">
              <a:avLst/>
            </a:prstGeom>
            <a:noFill/>
          </p:spPr>
          <p:txBody>
            <a:bodyPr wrap="none" rtlCol="0">
              <a:spAutoFit/>
            </a:bodyPr>
            <a:lstStyle/>
            <a:p>
              <a:r>
                <a:rPr lang="en-US" dirty="0">
                  <a:solidFill>
                    <a:srgbClr val="FFC000"/>
                  </a:solidFill>
                </a:rPr>
                <a:t>Element Wise</a:t>
              </a:r>
            </a:p>
          </p:txBody>
        </p:sp>
      </p:grpSp>
      <p:grpSp>
        <p:nvGrpSpPr>
          <p:cNvPr id="104" name="Group 103">
            <a:extLst>
              <a:ext uri="{FF2B5EF4-FFF2-40B4-BE49-F238E27FC236}">
                <a16:creationId xmlns:a16="http://schemas.microsoft.com/office/drawing/2014/main" id="{69E51216-7CCA-AF48-A1A0-8938751D6B8D}"/>
              </a:ext>
            </a:extLst>
          </p:cNvPr>
          <p:cNvGrpSpPr/>
          <p:nvPr/>
        </p:nvGrpSpPr>
        <p:grpSpPr>
          <a:xfrm>
            <a:off x="6863864" y="4277377"/>
            <a:ext cx="4659850" cy="2395536"/>
            <a:chOff x="6863864" y="4277377"/>
            <a:chExt cx="4659850" cy="2395536"/>
          </a:xfrm>
        </p:grpSpPr>
        <p:pic>
          <p:nvPicPr>
            <p:cNvPr id="84" name="Picture 83">
              <a:extLst>
                <a:ext uri="{FF2B5EF4-FFF2-40B4-BE49-F238E27FC236}">
                  <a16:creationId xmlns:a16="http://schemas.microsoft.com/office/drawing/2014/main" id="{CE70E2DA-5D10-2A49-A2AD-341061808108}"/>
                </a:ext>
              </a:extLst>
            </p:cNvPr>
            <p:cNvPicPr>
              <a:picLocks noChangeAspect="1"/>
            </p:cNvPicPr>
            <p:nvPr/>
          </p:nvPicPr>
          <p:blipFill>
            <a:blip r:embed="rId4"/>
            <a:stretch>
              <a:fillRect/>
            </a:stretch>
          </p:blipFill>
          <p:spPr>
            <a:xfrm>
              <a:off x="7868304" y="4277377"/>
              <a:ext cx="3655410" cy="2395536"/>
            </a:xfrm>
            <a:prstGeom prst="rect">
              <a:avLst/>
            </a:prstGeom>
          </p:spPr>
        </p:pic>
        <p:cxnSp>
          <p:nvCxnSpPr>
            <p:cNvPr id="101" name="Straight Connector 100">
              <a:extLst>
                <a:ext uri="{FF2B5EF4-FFF2-40B4-BE49-F238E27FC236}">
                  <a16:creationId xmlns:a16="http://schemas.microsoft.com/office/drawing/2014/main" id="{A88A16F7-4B79-C542-8162-6473B850DB1B}"/>
                </a:ext>
              </a:extLst>
            </p:cNvPr>
            <p:cNvCxnSpPr/>
            <p:nvPr/>
          </p:nvCxnSpPr>
          <p:spPr>
            <a:xfrm flipV="1">
              <a:off x="6887309" y="4596107"/>
              <a:ext cx="1367691" cy="527538"/>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103" name="Straight Connector 102">
              <a:extLst>
                <a:ext uri="{FF2B5EF4-FFF2-40B4-BE49-F238E27FC236}">
                  <a16:creationId xmlns:a16="http://schemas.microsoft.com/office/drawing/2014/main" id="{B12DB707-112A-D948-A972-3530878131FC}"/>
                </a:ext>
              </a:extLst>
            </p:cNvPr>
            <p:cNvCxnSpPr/>
            <p:nvPr/>
          </p:nvCxnSpPr>
          <p:spPr>
            <a:xfrm>
              <a:off x="6863864" y="5799318"/>
              <a:ext cx="1391136" cy="633953"/>
            </a:xfrm>
            <a:prstGeom prst="line">
              <a:avLst/>
            </a:prstGeom>
            <a:ln>
              <a:prstDash val="dash"/>
            </a:ln>
          </p:spPr>
          <p:style>
            <a:lnRef idx="2">
              <a:schemeClr val="accent1"/>
            </a:lnRef>
            <a:fillRef idx="0">
              <a:schemeClr val="accent1"/>
            </a:fillRef>
            <a:effectRef idx="1">
              <a:schemeClr val="accent1"/>
            </a:effectRef>
            <a:fontRef idx="minor">
              <a:schemeClr val="tx1"/>
            </a:fontRef>
          </p:style>
        </p:cxnSp>
      </p:grpSp>
      <p:grpSp>
        <p:nvGrpSpPr>
          <p:cNvPr id="105" name="Group 104">
            <a:extLst>
              <a:ext uri="{FF2B5EF4-FFF2-40B4-BE49-F238E27FC236}">
                <a16:creationId xmlns:a16="http://schemas.microsoft.com/office/drawing/2014/main" id="{00D0F785-9F7D-0848-9181-E68BEDDCA221}"/>
              </a:ext>
            </a:extLst>
          </p:cNvPr>
          <p:cNvGrpSpPr/>
          <p:nvPr/>
        </p:nvGrpSpPr>
        <p:grpSpPr>
          <a:xfrm>
            <a:off x="8255000" y="4164232"/>
            <a:ext cx="2934419" cy="2246473"/>
            <a:chOff x="8255000" y="1319432"/>
            <a:chExt cx="2934419" cy="2246473"/>
          </a:xfrm>
        </p:grpSpPr>
        <p:sp>
          <p:nvSpPr>
            <p:cNvPr id="106" name="Rectangle 105">
              <a:extLst>
                <a:ext uri="{FF2B5EF4-FFF2-40B4-BE49-F238E27FC236}">
                  <a16:creationId xmlns:a16="http://schemas.microsoft.com/office/drawing/2014/main" id="{ABD5035E-E412-1143-A71F-EEE9BE8232D4}"/>
                </a:ext>
              </a:extLst>
            </p:cNvPr>
            <p:cNvSpPr/>
            <p:nvPr/>
          </p:nvSpPr>
          <p:spPr>
            <a:xfrm>
              <a:off x="8367379" y="1803400"/>
              <a:ext cx="838200" cy="1762505"/>
            </a:xfrm>
            <a:prstGeom prst="rect">
              <a:avLst/>
            </a:prstGeom>
            <a:solidFill>
              <a:srgbClr val="8DFF55">
                <a:alpha val="30000"/>
              </a:srgbClr>
            </a:solidFill>
            <a:ln w="12700">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4D994835-1933-7342-AE7E-87D145D5BA05}"/>
                </a:ext>
              </a:extLst>
            </p:cNvPr>
            <p:cNvSpPr/>
            <p:nvPr/>
          </p:nvSpPr>
          <p:spPr>
            <a:xfrm>
              <a:off x="9319878" y="1803400"/>
              <a:ext cx="1729173" cy="1762505"/>
            </a:xfrm>
            <a:prstGeom prst="rect">
              <a:avLst/>
            </a:prstGeom>
            <a:solidFill>
              <a:srgbClr val="FFC000">
                <a:alpha val="30000"/>
              </a:srgbClr>
            </a:solidFill>
            <a:ln w="12700">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8" name="TextBox 107">
              <a:extLst>
                <a:ext uri="{FF2B5EF4-FFF2-40B4-BE49-F238E27FC236}">
                  <a16:creationId xmlns:a16="http://schemas.microsoft.com/office/drawing/2014/main" id="{8AA76AE9-CEC9-634B-B60E-25151D24ACF8}"/>
                </a:ext>
              </a:extLst>
            </p:cNvPr>
            <p:cNvSpPr txBox="1"/>
            <p:nvPr/>
          </p:nvSpPr>
          <p:spPr>
            <a:xfrm>
              <a:off x="8255000" y="1319432"/>
              <a:ext cx="1055097" cy="461665"/>
            </a:xfrm>
            <a:prstGeom prst="rect">
              <a:avLst/>
            </a:prstGeom>
            <a:noFill/>
          </p:spPr>
          <p:txBody>
            <a:bodyPr wrap="none" rtlCol="0">
              <a:spAutoFit/>
            </a:bodyPr>
            <a:lstStyle/>
            <a:p>
              <a:r>
                <a:rPr lang="en-US" dirty="0">
                  <a:solidFill>
                    <a:srgbClr val="92D050"/>
                  </a:solidFill>
                </a:rPr>
                <a:t>GEMM</a:t>
              </a:r>
            </a:p>
          </p:txBody>
        </p:sp>
        <p:sp>
          <p:nvSpPr>
            <p:cNvPr id="109" name="TextBox 108">
              <a:extLst>
                <a:ext uri="{FF2B5EF4-FFF2-40B4-BE49-F238E27FC236}">
                  <a16:creationId xmlns:a16="http://schemas.microsoft.com/office/drawing/2014/main" id="{12B324CA-F7B6-A249-9DFC-1ED824F07AED}"/>
                </a:ext>
              </a:extLst>
            </p:cNvPr>
            <p:cNvSpPr txBox="1"/>
            <p:nvPr/>
          </p:nvSpPr>
          <p:spPr>
            <a:xfrm>
              <a:off x="9281204" y="1319432"/>
              <a:ext cx="1908215" cy="461665"/>
            </a:xfrm>
            <a:prstGeom prst="rect">
              <a:avLst/>
            </a:prstGeom>
            <a:noFill/>
          </p:spPr>
          <p:txBody>
            <a:bodyPr wrap="none" rtlCol="0">
              <a:spAutoFit/>
            </a:bodyPr>
            <a:lstStyle/>
            <a:p>
              <a:r>
                <a:rPr lang="en-US" dirty="0">
                  <a:solidFill>
                    <a:srgbClr val="FFC000"/>
                  </a:solidFill>
                </a:rPr>
                <a:t>Element Wise</a:t>
              </a:r>
            </a:p>
          </p:txBody>
        </p:sp>
      </p:grpSp>
    </p:spTree>
    <p:extLst>
      <p:ext uri="{BB962C8B-B14F-4D97-AF65-F5344CB8AC3E}">
        <p14:creationId xmlns:p14="http://schemas.microsoft.com/office/powerpoint/2010/main" val="2313689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5"/>
                                        </p:tgtEl>
                                        <p:attrNameLst>
                                          <p:attrName>style.visibility</p:attrName>
                                        </p:attrNameLst>
                                      </p:cBhvr>
                                      <p:to>
                                        <p:strVal val="visible"/>
                                      </p:to>
                                    </p:set>
                                    <p:animEffect transition="in" filter="wipe(down)">
                                      <p:cBhvr>
                                        <p:cTn id="7" dur="500"/>
                                        <p:tgtEl>
                                          <p:spTgt spid="8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86"/>
                                        </p:tgtEl>
                                        <p:attrNameLst>
                                          <p:attrName>style.visibility</p:attrName>
                                        </p:attrNameLst>
                                      </p:cBhvr>
                                      <p:to>
                                        <p:strVal val="visible"/>
                                      </p:to>
                                    </p:set>
                                    <p:animEffect transition="in" filter="wipe(right)">
                                      <p:cBhvr>
                                        <p:cTn id="12" dur="500"/>
                                        <p:tgtEl>
                                          <p:spTgt spid="8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wipe(left)">
                                      <p:cBhvr>
                                        <p:cTn id="17" dur="500"/>
                                        <p:tgtEl>
                                          <p:spTgt spid="4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94"/>
                                        </p:tgtEl>
                                        <p:attrNameLst>
                                          <p:attrName>style.visibility</p:attrName>
                                        </p:attrNameLst>
                                      </p:cBhvr>
                                      <p:to>
                                        <p:strVal val="visible"/>
                                      </p:to>
                                    </p:set>
                                    <p:animEffect transition="in" filter="wipe(left)">
                                      <p:cBhvr>
                                        <p:cTn id="22" dur="500"/>
                                        <p:tgtEl>
                                          <p:spTgt spid="9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99"/>
                                        </p:tgtEl>
                                        <p:attrNameLst>
                                          <p:attrName>style.visibility</p:attrName>
                                        </p:attrNameLst>
                                      </p:cBhvr>
                                      <p:to>
                                        <p:strVal val="visible"/>
                                      </p:to>
                                    </p:set>
                                    <p:animEffect transition="in" filter="wipe(down)">
                                      <p:cBhvr>
                                        <p:cTn id="27" dur="500"/>
                                        <p:tgtEl>
                                          <p:spTgt spid="99"/>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79"/>
                                        </p:tgtEl>
                                        <p:attrNameLst>
                                          <p:attrName>style.visibility</p:attrName>
                                        </p:attrNameLst>
                                      </p:cBhvr>
                                      <p:to>
                                        <p:strVal val="visible"/>
                                      </p:to>
                                    </p:set>
                                  </p:childTnLst>
                                </p:cTn>
                              </p:par>
                            </p:childTnLst>
                          </p:cTn>
                        </p:par>
                        <p:par>
                          <p:cTn id="32" fill="hold">
                            <p:stCondLst>
                              <p:cond delay="0"/>
                            </p:stCondLst>
                            <p:childTnLst>
                              <p:par>
                                <p:cTn id="33" presetID="22" presetClass="entr" presetSubtype="1" fill="hold" nodeType="afterEffect">
                                  <p:stCondLst>
                                    <p:cond delay="0"/>
                                  </p:stCondLst>
                                  <p:childTnLst>
                                    <p:set>
                                      <p:cBhvr>
                                        <p:cTn id="34" dur="1" fill="hold">
                                          <p:stCondLst>
                                            <p:cond delay="0"/>
                                          </p:stCondLst>
                                        </p:cTn>
                                        <p:tgtEl>
                                          <p:spTgt spid="89"/>
                                        </p:tgtEl>
                                        <p:attrNameLst>
                                          <p:attrName>style.visibility</p:attrName>
                                        </p:attrNameLst>
                                      </p:cBhvr>
                                      <p:to>
                                        <p:strVal val="visible"/>
                                      </p:to>
                                    </p:set>
                                    <p:animEffect transition="in" filter="wipe(up)">
                                      <p:cBhvr>
                                        <p:cTn id="35" dur="500"/>
                                        <p:tgtEl>
                                          <p:spTgt spid="89"/>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104"/>
                                        </p:tgtEl>
                                        <p:attrNameLst>
                                          <p:attrName>style.visibility</p:attrName>
                                        </p:attrNameLst>
                                      </p:cBhvr>
                                      <p:to>
                                        <p:strVal val="visible"/>
                                      </p:to>
                                    </p:set>
                                    <p:animEffect transition="in" filter="wipe(left)">
                                      <p:cBhvr>
                                        <p:cTn id="40" dur="500"/>
                                        <p:tgtEl>
                                          <p:spTgt spid="104"/>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105"/>
                                        </p:tgtEl>
                                        <p:attrNameLst>
                                          <p:attrName>style.visibility</p:attrName>
                                        </p:attrNameLst>
                                      </p:cBhvr>
                                      <p:to>
                                        <p:strVal val="visible"/>
                                      </p:to>
                                    </p:set>
                                    <p:animEffect transition="in" filter="wipe(down)">
                                      <p:cBhvr>
                                        <p:cTn id="45"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08F97C-871E-4847-B9A2-F9F0D91B2ED6}"/>
              </a:ext>
            </a:extLst>
          </p:cNvPr>
          <p:cNvSpPr>
            <a:spLocks noGrp="1"/>
          </p:cNvSpPr>
          <p:nvPr>
            <p:ph type="title"/>
          </p:nvPr>
        </p:nvSpPr>
        <p:spPr/>
        <p:txBody>
          <a:bodyPr/>
          <a:lstStyle/>
          <a:p>
            <a:r>
              <a:rPr lang="en-US" dirty="0"/>
              <a:t>When LSTM is Large</a:t>
            </a:r>
          </a:p>
        </p:txBody>
      </p:sp>
      <p:graphicFrame>
        <p:nvGraphicFramePr>
          <p:cNvPr id="5" name="Chart 4">
            <a:extLst>
              <a:ext uri="{FF2B5EF4-FFF2-40B4-BE49-F238E27FC236}">
                <a16:creationId xmlns:a16="http://schemas.microsoft.com/office/drawing/2014/main" id="{DA1C502B-E9B2-BB4B-B9B2-638B1BB1833B}"/>
              </a:ext>
            </a:extLst>
          </p:cNvPr>
          <p:cNvGraphicFramePr>
            <a:graphicFrameLocks/>
          </p:cNvGraphicFramePr>
          <p:nvPr>
            <p:extLst>
              <p:ext uri="{D42A27DB-BD31-4B8C-83A1-F6EECF244321}">
                <p14:modId xmlns:p14="http://schemas.microsoft.com/office/powerpoint/2010/main" val="64072481"/>
              </p:ext>
            </p:extLst>
          </p:nvPr>
        </p:nvGraphicFramePr>
        <p:xfrm>
          <a:off x="315495" y="1724817"/>
          <a:ext cx="3909627" cy="242848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168DD9EA-E5C5-734B-8F85-B2AC8EE61FA1}"/>
              </a:ext>
            </a:extLst>
          </p:cNvPr>
          <p:cNvGraphicFramePr>
            <a:graphicFrameLocks/>
          </p:cNvGraphicFramePr>
          <p:nvPr>
            <p:extLst>
              <p:ext uri="{D42A27DB-BD31-4B8C-83A1-F6EECF244321}">
                <p14:modId xmlns:p14="http://schemas.microsoft.com/office/powerpoint/2010/main" val="1004011055"/>
              </p:ext>
            </p:extLst>
          </p:nvPr>
        </p:nvGraphicFramePr>
        <p:xfrm>
          <a:off x="4192723" y="1724817"/>
          <a:ext cx="3877731" cy="242848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a:extLst>
              <a:ext uri="{FF2B5EF4-FFF2-40B4-BE49-F238E27FC236}">
                <a16:creationId xmlns:a16="http://schemas.microsoft.com/office/drawing/2014/main" id="{1B34CDAE-EC2A-2B4C-A25F-E0B0E4E72617}"/>
              </a:ext>
            </a:extLst>
          </p:cNvPr>
          <p:cNvGraphicFramePr>
            <a:graphicFrameLocks/>
          </p:cNvGraphicFramePr>
          <p:nvPr>
            <p:extLst>
              <p:ext uri="{D42A27DB-BD31-4B8C-83A1-F6EECF244321}">
                <p14:modId xmlns:p14="http://schemas.microsoft.com/office/powerpoint/2010/main" val="3134998454"/>
              </p:ext>
            </p:extLst>
          </p:nvPr>
        </p:nvGraphicFramePr>
        <p:xfrm>
          <a:off x="7996103" y="1724817"/>
          <a:ext cx="3909628" cy="2428490"/>
        </p:xfrm>
        <a:graphic>
          <a:graphicData uri="http://schemas.openxmlformats.org/drawingml/2006/chart">
            <c:chart xmlns:c="http://schemas.openxmlformats.org/drawingml/2006/chart" xmlns:r="http://schemas.openxmlformats.org/officeDocument/2006/relationships" r:id="rId5"/>
          </a:graphicData>
        </a:graphic>
      </p:graphicFrame>
      <p:sp>
        <p:nvSpPr>
          <p:cNvPr id="8" name="Right Arrow 7">
            <a:extLst>
              <a:ext uri="{FF2B5EF4-FFF2-40B4-BE49-F238E27FC236}">
                <a16:creationId xmlns:a16="http://schemas.microsoft.com/office/drawing/2014/main" id="{4CF9AB71-002A-C443-BFEF-AB76EA07EBAF}"/>
              </a:ext>
            </a:extLst>
          </p:cNvPr>
          <p:cNvSpPr/>
          <p:nvPr/>
        </p:nvSpPr>
        <p:spPr>
          <a:xfrm rot="825940">
            <a:off x="2374692" y="2385036"/>
            <a:ext cx="1283677" cy="24618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DCB22FF5-B214-A045-AF96-B6EFBC524F0A}"/>
              </a:ext>
            </a:extLst>
          </p:cNvPr>
          <p:cNvSpPr/>
          <p:nvPr/>
        </p:nvSpPr>
        <p:spPr>
          <a:xfrm rot="209691">
            <a:off x="5038349" y="2399905"/>
            <a:ext cx="2454146" cy="19559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ight Arrow 9">
            <a:extLst>
              <a:ext uri="{FF2B5EF4-FFF2-40B4-BE49-F238E27FC236}">
                <a16:creationId xmlns:a16="http://schemas.microsoft.com/office/drawing/2014/main" id="{535CFB0B-F23E-5D42-BE01-6945D02FA62C}"/>
              </a:ext>
            </a:extLst>
          </p:cNvPr>
          <p:cNvSpPr/>
          <p:nvPr/>
        </p:nvSpPr>
        <p:spPr>
          <a:xfrm rot="825940">
            <a:off x="8976763" y="2512023"/>
            <a:ext cx="2307246" cy="22287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37FDA38-57DC-BA48-B6F3-A218D1DC9973}"/>
              </a:ext>
            </a:extLst>
          </p:cNvPr>
          <p:cNvSpPr txBox="1"/>
          <p:nvPr/>
        </p:nvSpPr>
        <p:spPr>
          <a:xfrm>
            <a:off x="161422" y="4920441"/>
            <a:ext cx="8636595" cy="1200329"/>
          </a:xfrm>
          <a:prstGeom prst="rect">
            <a:avLst/>
          </a:prstGeom>
          <a:noFill/>
        </p:spPr>
        <p:txBody>
          <a:bodyPr wrap="none" rtlCol="0">
            <a:spAutoFit/>
          </a:bodyPr>
          <a:lstStyle/>
          <a:p>
            <a:pPr marL="342900" indent="-342900">
              <a:buFont typeface="Arial" panose="020B0604020202020204" pitchFamily="34" charset="0"/>
              <a:buChar char="•"/>
            </a:pPr>
            <a:r>
              <a:rPr lang="en-US" dirty="0"/>
              <a:t>Performance and Energy Efficiency </a:t>
            </a:r>
            <a:r>
              <a:rPr lang="en-US" dirty="0">
                <a:solidFill>
                  <a:srgbClr val="FF0000"/>
                </a:solidFill>
              </a:rPr>
              <a:t>Decreases when xxx</a:t>
            </a:r>
          </a:p>
          <a:p>
            <a:endParaRPr lang="en-US" dirty="0"/>
          </a:p>
          <a:p>
            <a:pPr marL="342900" indent="-342900">
              <a:buFont typeface="Arial" panose="020B0604020202020204" pitchFamily="34" charset="0"/>
              <a:buChar char="•"/>
            </a:pPr>
            <a:r>
              <a:rPr lang="en-US" dirty="0"/>
              <a:t>Training becomes increasingly infeasible to be conducted on GPU</a:t>
            </a:r>
          </a:p>
        </p:txBody>
      </p:sp>
      <p:sp>
        <p:nvSpPr>
          <p:cNvPr id="12" name="Rectangle 11">
            <a:extLst>
              <a:ext uri="{FF2B5EF4-FFF2-40B4-BE49-F238E27FC236}">
                <a16:creationId xmlns:a16="http://schemas.microsoft.com/office/drawing/2014/main" id="{BF0954A9-58BA-7A4D-93D9-DE48D65EBE8E}"/>
              </a:ext>
            </a:extLst>
          </p:cNvPr>
          <p:cNvSpPr/>
          <p:nvPr/>
        </p:nvSpPr>
        <p:spPr>
          <a:xfrm>
            <a:off x="6642100" y="2780412"/>
            <a:ext cx="854075" cy="851437"/>
          </a:xfrm>
          <a:prstGeom prst="rect">
            <a:avLst/>
          </a:prstGeom>
          <a:noFill/>
          <a:ln w="57150">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AE797387-7FC1-914B-BDFB-1F3BE96C802D}"/>
              </a:ext>
            </a:extLst>
          </p:cNvPr>
          <p:cNvGrpSpPr/>
          <p:nvPr/>
        </p:nvGrpSpPr>
        <p:grpSpPr>
          <a:xfrm>
            <a:off x="7921809" y="4153306"/>
            <a:ext cx="3695631" cy="2428490"/>
            <a:chOff x="7921809" y="4153306"/>
            <a:chExt cx="3695631" cy="2428490"/>
          </a:xfrm>
        </p:grpSpPr>
        <p:grpSp>
          <p:nvGrpSpPr>
            <p:cNvPr id="13" name="Group 12">
              <a:extLst>
                <a:ext uri="{FF2B5EF4-FFF2-40B4-BE49-F238E27FC236}">
                  <a16:creationId xmlns:a16="http://schemas.microsoft.com/office/drawing/2014/main" id="{8B775F40-3277-6143-BD12-346561BFF853}"/>
                </a:ext>
              </a:extLst>
            </p:cNvPr>
            <p:cNvGrpSpPr/>
            <p:nvPr/>
          </p:nvGrpSpPr>
          <p:grpSpPr>
            <a:xfrm>
              <a:off x="8643332" y="4153306"/>
              <a:ext cx="2974108" cy="2428490"/>
              <a:chOff x="6324599" y="1890732"/>
              <a:chExt cx="5467095" cy="4464123"/>
            </a:xfrm>
          </p:grpSpPr>
          <p:pic>
            <p:nvPicPr>
              <p:cNvPr id="14" name="Picture 13" descr="Excavator Digging Out Suez Canal Ship | Know Your Meme">
                <a:extLst>
                  <a:ext uri="{FF2B5EF4-FFF2-40B4-BE49-F238E27FC236}">
                    <a16:creationId xmlns:a16="http://schemas.microsoft.com/office/drawing/2014/main" id="{88D0893B-B619-9E45-A314-CDF01AB4995D}"/>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6123" t="126" r="16158"/>
              <a:stretch/>
            </p:blipFill>
            <p:spPr bwMode="auto">
              <a:xfrm>
                <a:off x="6324599" y="1890732"/>
                <a:ext cx="5380893" cy="4464123"/>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417DF976-A392-954C-8C00-C74A29D58C11}"/>
                  </a:ext>
                </a:extLst>
              </p:cNvPr>
              <p:cNvSpPr/>
              <p:nvPr/>
            </p:nvSpPr>
            <p:spPr>
              <a:xfrm>
                <a:off x="6773583" y="4404147"/>
                <a:ext cx="2503829" cy="705209"/>
              </a:xfrm>
              <a:prstGeom prst="rect">
                <a:avLst/>
              </a:prstGeom>
              <a:noFill/>
            </p:spPr>
            <p:txBody>
              <a:bodyPr wrap="none" lIns="91440" tIns="45720" rIns="91440" bIns="45720">
                <a:spAutoFit/>
              </a:bodyPr>
              <a:lstStyle/>
              <a:p>
                <a:pPr algn="ctr"/>
                <a:r>
                  <a:rPr lang="en-US" sz="2000" b="1" dirty="0">
                    <a:ln w="10160">
                      <a:solidFill>
                        <a:schemeClr val="accent4">
                          <a:lumMod val="10000"/>
                        </a:schemeClr>
                      </a:solidFill>
                      <a:prstDash val="solid"/>
                    </a:ln>
                    <a:solidFill>
                      <a:srgbClr val="FFFFFF"/>
                    </a:solidFill>
                    <a:effectLst>
                      <a:outerShdw blurRad="38100" dist="22860" dir="5400000" algn="tl" rotWithShape="0">
                        <a:srgbClr val="000000">
                          <a:alpha val="30000"/>
                        </a:srgbClr>
                      </a:outerShdw>
                    </a:effectLst>
                    <a:latin typeface="Impact" panose="020B0806030902050204" pitchFamily="34" charset="0"/>
                    <a:cs typeface="Aharoni" panose="020F0502020204030204" pitchFamily="34" charset="0"/>
                  </a:rPr>
                  <a:t>NN Machine</a:t>
                </a:r>
                <a:endParaRPr lang="en-US" sz="2000" b="1" cap="none" spc="0" dirty="0">
                  <a:ln w="10160">
                    <a:solidFill>
                      <a:schemeClr val="accent4">
                        <a:lumMod val="10000"/>
                      </a:schemeClr>
                    </a:solidFill>
                    <a:prstDash val="solid"/>
                  </a:ln>
                  <a:solidFill>
                    <a:srgbClr val="FFFFFF"/>
                  </a:solidFill>
                  <a:effectLst>
                    <a:outerShdw blurRad="38100" dist="22860" dir="5400000" algn="tl" rotWithShape="0">
                      <a:srgbClr val="000000">
                        <a:alpha val="30000"/>
                      </a:srgbClr>
                    </a:outerShdw>
                  </a:effectLst>
                  <a:latin typeface="Impact" panose="020B0806030902050204" pitchFamily="34" charset="0"/>
                  <a:cs typeface="Aharoni" panose="020F0502020204030204" pitchFamily="34" charset="0"/>
                </a:endParaRPr>
              </a:p>
            </p:txBody>
          </p:sp>
          <p:sp>
            <p:nvSpPr>
              <p:cNvPr id="16" name="Rectangle 15">
                <a:extLst>
                  <a:ext uri="{FF2B5EF4-FFF2-40B4-BE49-F238E27FC236}">
                    <a16:creationId xmlns:a16="http://schemas.microsoft.com/office/drawing/2014/main" id="{78CE44C0-CA74-424B-BD16-E11E5AE48E90}"/>
                  </a:ext>
                </a:extLst>
              </p:cNvPr>
              <p:cNvSpPr/>
              <p:nvPr/>
            </p:nvSpPr>
            <p:spPr>
              <a:xfrm>
                <a:off x="7785004" y="2161467"/>
                <a:ext cx="4006690" cy="705209"/>
              </a:xfrm>
              <a:prstGeom prst="rect">
                <a:avLst/>
              </a:prstGeom>
              <a:noFill/>
            </p:spPr>
            <p:txBody>
              <a:bodyPr wrap="none" lIns="91440" tIns="45720" rIns="91440" bIns="45720">
                <a:spAutoFit/>
              </a:bodyPr>
              <a:lstStyle/>
              <a:p>
                <a:pPr algn="ctr"/>
                <a:r>
                  <a:rPr lang="en-US" sz="2000" b="1" dirty="0">
                    <a:ln w="10160">
                      <a:solidFill>
                        <a:schemeClr val="accent4">
                          <a:lumMod val="10000"/>
                        </a:schemeClr>
                      </a:solidFill>
                      <a:prstDash val="solid"/>
                    </a:ln>
                    <a:solidFill>
                      <a:srgbClr val="FFFFFF"/>
                    </a:solidFill>
                    <a:effectLst>
                      <a:outerShdw blurRad="38100" dist="22860" dir="5400000" algn="tl" rotWithShape="0">
                        <a:srgbClr val="000000">
                          <a:alpha val="30000"/>
                        </a:srgbClr>
                      </a:outerShdw>
                    </a:effectLst>
                    <a:latin typeface="Impact" panose="020B0806030902050204" pitchFamily="34" charset="0"/>
                    <a:cs typeface="Aharoni" panose="020F0502020204030204" pitchFamily="34" charset="0"/>
                  </a:rPr>
                  <a:t>Large LSTM Training</a:t>
                </a:r>
                <a:endParaRPr lang="en-US" sz="2000" b="1" cap="none" spc="0" dirty="0">
                  <a:ln w="10160">
                    <a:solidFill>
                      <a:schemeClr val="accent4">
                        <a:lumMod val="10000"/>
                      </a:schemeClr>
                    </a:solidFill>
                    <a:prstDash val="solid"/>
                  </a:ln>
                  <a:solidFill>
                    <a:srgbClr val="FFFFFF"/>
                  </a:solidFill>
                  <a:effectLst>
                    <a:outerShdw blurRad="38100" dist="22860" dir="5400000" algn="tl" rotWithShape="0">
                      <a:srgbClr val="000000">
                        <a:alpha val="30000"/>
                      </a:srgbClr>
                    </a:outerShdw>
                  </a:effectLst>
                  <a:latin typeface="Impact" panose="020B0806030902050204" pitchFamily="34" charset="0"/>
                  <a:cs typeface="Aharoni" panose="020F0502020204030204" pitchFamily="34" charset="0"/>
                </a:endParaRPr>
              </a:p>
            </p:txBody>
          </p:sp>
        </p:grpSp>
        <p:sp>
          <p:nvSpPr>
            <p:cNvPr id="2" name="Right Arrow 1">
              <a:extLst>
                <a:ext uri="{FF2B5EF4-FFF2-40B4-BE49-F238E27FC236}">
                  <a16:creationId xmlns:a16="http://schemas.microsoft.com/office/drawing/2014/main" id="{A59DD6A0-254B-F449-A798-2E6E717C783A}"/>
                </a:ext>
              </a:extLst>
            </p:cNvPr>
            <p:cNvSpPr/>
            <p:nvPr/>
          </p:nvSpPr>
          <p:spPr>
            <a:xfrm>
              <a:off x="7921809" y="5192360"/>
              <a:ext cx="492370" cy="656493"/>
            </a:xfrm>
            <a:prstGeom prst="rightArrow">
              <a:avLst/>
            </a:prstGeom>
            <a:gradFill flip="none" rotWithShape="1">
              <a:gsLst>
                <a:gs pos="0">
                  <a:schemeClr val="accent1">
                    <a:tint val="100000"/>
                    <a:shade val="100000"/>
                    <a:satMod val="130000"/>
                  </a:schemeClr>
                </a:gs>
                <a:gs pos="100000">
                  <a:schemeClr val="accent1">
                    <a:tint val="50000"/>
                    <a:shade val="100000"/>
                    <a:satMod val="350000"/>
                  </a:schemeClr>
                </a:gs>
              </a:gsLst>
              <a:lin ang="10800000" scaled="1"/>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32197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wipe(left)">
                                      <p:cBhvr>
                                        <p:cTn id="9" dur="500"/>
                                        <p:tgtEl>
                                          <p:spTgt spid="8"/>
                                        </p:tgtEl>
                                      </p:cBhvr>
                                    </p:animEffect>
                                  </p:childTnLst>
                                </p:cTn>
                              </p:par>
                              <p:par>
                                <p:cTn id="10" presetID="22" presetClass="entr" presetSubtype="8"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1">
                                            <p:txEl>
                                              <p:pRg st="2" end="2"/>
                                            </p:txEl>
                                          </p:spTgt>
                                        </p:tgtEl>
                                        <p:attrNameLst>
                                          <p:attrName>style.visibility</p:attrName>
                                        </p:attrNameLst>
                                      </p:cBhvr>
                                      <p:to>
                                        <p:strVal val="visible"/>
                                      </p:to>
                                    </p:set>
                                  </p:childTnLst>
                                </p:cTn>
                              </p:par>
                              <p:par>
                                <p:cTn id="20" presetID="21" presetClass="entr" presetSubtype="1"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heel(1)">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left)">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uiExpand="1" build="allAtOnce"/>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5CBE28-6BB5-7742-B0DA-C249A3C5D305}"/>
              </a:ext>
            </a:extLst>
          </p:cNvPr>
          <p:cNvSpPr>
            <a:spLocks noGrp="1"/>
          </p:cNvSpPr>
          <p:nvPr>
            <p:ph type="title"/>
          </p:nvPr>
        </p:nvSpPr>
        <p:spPr/>
        <p:txBody>
          <a:bodyPr/>
          <a:lstStyle/>
          <a:p>
            <a:r>
              <a:rPr lang="en-US" dirty="0"/>
              <a:t>Contribution(1) - Characterization</a:t>
            </a:r>
          </a:p>
        </p:txBody>
      </p:sp>
      <p:sp>
        <p:nvSpPr>
          <p:cNvPr id="7" name="TextBox 6">
            <a:extLst>
              <a:ext uri="{FF2B5EF4-FFF2-40B4-BE49-F238E27FC236}">
                <a16:creationId xmlns:a16="http://schemas.microsoft.com/office/drawing/2014/main" id="{39B41222-73CE-F244-99D9-153B4231610A}"/>
              </a:ext>
            </a:extLst>
          </p:cNvPr>
          <p:cNvSpPr txBox="1"/>
          <p:nvPr/>
        </p:nvSpPr>
        <p:spPr>
          <a:xfrm>
            <a:off x="640696" y="5670574"/>
            <a:ext cx="10997434" cy="461665"/>
          </a:xfrm>
          <a:prstGeom prst="rect">
            <a:avLst/>
          </a:prstGeom>
          <a:noFill/>
        </p:spPr>
        <p:txBody>
          <a:bodyPr wrap="none" rtlCol="0">
            <a:spAutoFit/>
          </a:bodyPr>
          <a:lstStyle/>
          <a:p>
            <a:r>
              <a:rPr lang="en-US" dirty="0"/>
              <a:t>In addition to parameter and activation, </a:t>
            </a:r>
            <a:r>
              <a:rPr lang="en-US" dirty="0">
                <a:solidFill>
                  <a:srgbClr val="FF0000"/>
                </a:solidFill>
              </a:rPr>
              <a:t>Intermediate variables </a:t>
            </a:r>
            <a:r>
              <a:rPr lang="en-US" dirty="0"/>
              <a:t>play an</a:t>
            </a:r>
            <a:r>
              <a:rPr lang="zh-CN" altLang="en-US" dirty="0"/>
              <a:t> </a:t>
            </a:r>
            <a:r>
              <a:rPr lang="en-US" dirty="0"/>
              <a:t>important role</a:t>
            </a:r>
          </a:p>
        </p:txBody>
      </p:sp>
      <p:grpSp>
        <p:nvGrpSpPr>
          <p:cNvPr id="15" name="Group 14">
            <a:extLst>
              <a:ext uri="{FF2B5EF4-FFF2-40B4-BE49-F238E27FC236}">
                <a16:creationId xmlns:a16="http://schemas.microsoft.com/office/drawing/2014/main" id="{13ADA3EC-8D85-7F4E-A3A7-8AAD3EAB4CFC}"/>
              </a:ext>
            </a:extLst>
          </p:cNvPr>
          <p:cNvGrpSpPr/>
          <p:nvPr/>
        </p:nvGrpSpPr>
        <p:grpSpPr>
          <a:xfrm>
            <a:off x="995208" y="1904077"/>
            <a:ext cx="4454600" cy="2937914"/>
            <a:chOff x="995208" y="1904077"/>
            <a:chExt cx="4454600" cy="2937914"/>
          </a:xfrm>
        </p:grpSpPr>
        <p:pic>
          <p:nvPicPr>
            <p:cNvPr id="8" name="Picture 7">
              <a:extLst>
                <a:ext uri="{FF2B5EF4-FFF2-40B4-BE49-F238E27FC236}">
                  <a16:creationId xmlns:a16="http://schemas.microsoft.com/office/drawing/2014/main" id="{9E2D574C-3C70-8549-BD91-666D9021274A}"/>
                </a:ext>
              </a:extLst>
            </p:cNvPr>
            <p:cNvPicPr>
              <a:picLocks noChangeAspect="1"/>
            </p:cNvPicPr>
            <p:nvPr/>
          </p:nvPicPr>
          <p:blipFill>
            <a:blip r:embed="rId3"/>
            <a:stretch>
              <a:fillRect/>
            </a:stretch>
          </p:blipFill>
          <p:spPr>
            <a:xfrm>
              <a:off x="995208" y="1904077"/>
              <a:ext cx="4454600" cy="2937914"/>
            </a:xfrm>
            <a:prstGeom prst="rect">
              <a:avLst/>
            </a:prstGeom>
          </p:spPr>
        </p:pic>
        <p:sp>
          <p:nvSpPr>
            <p:cNvPr id="3" name="Oval 2">
              <a:extLst>
                <a:ext uri="{FF2B5EF4-FFF2-40B4-BE49-F238E27FC236}">
                  <a16:creationId xmlns:a16="http://schemas.microsoft.com/office/drawing/2014/main" id="{F6709C7E-C4C5-4F49-9216-6668B9FC9C26}"/>
                </a:ext>
              </a:extLst>
            </p:cNvPr>
            <p:cNvSpPr/>
            <p:nvPr/>
          </p:nvSpPr>
          <p:spPr>
            <a:xfrm>
              <a:off x="3566160" y="2026920"/>
              <a:ext cx="484410" cy="2621280"/>
            </a:xfrm>
            <a:prstGeom prst="ellipse">
              <a:avLst/>
            </a:prstGeom>
            <a:solidFill>
              <a:srgbClr val="FF0000">
                <a:alpha val="30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23C09647-BC40-1747-9C36-687FC423A7FA}"/>
              </a:ext>
            </a:extLst>
          </p:cNvPr>
          <p:cNvGrpSpPr/>
          <p:nvPr/>
        </p:nvGrpSpPr>
        <p:grpSpPr>
          <a:xfrm>
            <a:off x="3808365" y="1904076"/>
            <a:ext cx="7413689" cy="2937913"/>
            <a:chOff x="3808365" y="1904076"/>
            <a:chExt cx="7413689" cy="2937913"/>
          </a:xfrm>
        </p:grpSpPr>
        <p:cxnSp>
          <p:nvCxnSpPr>
            <p:cNvPr id="9" name="Curved Connector 8">
              <a:extLst>
                <a:ext uri="{FF2B5EF4-FFF2-40B4-BE49-F238E27FC236}">
                  <a16:creationId xmlns:a16="http://schemas.microsoft.com/office/drawing/2014/main" id="{CAE9DD03-382B-4943-9802-CF8064D2B180}"/>
                </a:ext>
              </a:extLst>
            </p:cNvPr>
            <p:cNvCxnSpPr>
              <a:cxnSpLocks/>
              <a:stCxn id="3" idx="4"/>
              <a:endCxn id="11" idx="4"/>
            </p:cNvCxnSpPr>
            <p:nvPr/>
          </p:nvCxnSpPr>
          <p:spPr>
            <a:xfrm rot="5400000" flipH="1" flipV="1">
              <a:off x="6665865" y="1729740"/>
              <a:ext cx="60960" cy="5775960"/>
            </a:xfrm>
            <a:prstGeom prst="curvedConnector3">
              <a:avLst>
                <a:gd name="adj1" fmla="val -1500000"/>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10" name="Picture 9">
              <a:extLst>
                <a:ext uri="{FF2B5EF4-FFF2-40B4-BE49-F238E27FC236}">
                  <a16:creationId xmlns:a16="http://schemas.microsoft.com/office/drawing/2014/main" id="{E2B38515-3128-9440-83D9-597B69F503EC}"/>
                </a:ext>
              </a:extLst>
            </p:cNvPr>
            <p:cNvPicPr>
              <a:picLocks noChangeAspect="1"/>
            </p:cNvPicPr>
            <p:nvPr/>
          </p:nvPicPr>
          <p:blipFill>
            <a:blip r:embed="rId4"/>
            <a:stretch>
              <a:fillRect/>
            </a:stretch>
          </p:blipFill>
          <p:spPr>
            <a:xfrm>
              <a:off x="6739017" y="1904076"/>
              <a:ext cx="4483037" cy="2937913"/>
            </a:xfrm>
            <a:prstGeom prst="rect">
              <a:avLst/>
            </a:prstGeom>
          </p:spPr>
        </p:pic>
        <p:sp>
          <p:nvSpPr>
            <p:cNvPr id="11" name="Oval 10">
              <a:extLst>
                <a:ext uri="{FF2B5EF4-FFF2-40B4-BE49-F238E27FC236}">
                  <a16:creationId xmlns:a16="http://schemas.microsoft.com/office/drawing/2014/main" id="{2C78C2F3-8BDB-B541-983C-E9F470F612B1}"/>
                </a:ext>
              </a:extLst>
            </p:cNvPr>
            <p:cNvSpPr/>
            <p:nvPr/>
          </p:nvSpPr>
          <p:spPr>
            <a:xfrm>
              <a:off x="9342120" y="1965960"/>
              <a:ext cx="484410" cy="2621280"/>
            </a:xfrm>
            <a:prstGeom prst="ellipse">
              <a:avLst/>
            </a:prstGeom>
            <a:solidFill>
              <a:srgbClr val="FF0000">
                <a:alpha val="30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30586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418FE-7725-E844-BE75-72C461072789}"/>
              </a:ext>
            </a:extLst>
          </p:cNvPr>
          <p:cNvSpPr>
            <a:spLocks noGrp="1"/>
          </p:cNvSpPr>
          <p:nvPr>
            <p:ph type="title"/>
          </p:nvPr>
        </p:nvSpPr>
        <p:spPr/>
        <p:txBody>
          <a:bodyPr/>
          <a:lstStyle/>
          <a:p>
            <a:r>
              <a:rPr lang="en-US" dirty="0"/>
              <a:t>Contribution(1) - Characterization</a:t>
            </a:r>
          </a:p>
        </p:txBody>
      </p:sp>
      <p:graphicFrame>
        <p:nvGraphicFramePr>
          <p:cNvPr id="5" name="Chart 4">
            <a:extLst>
              <a:ext uri="{FF2B5EF4-FFF2-40B4-BE49-F238E27FC236}">
                <a16:creationId xmlns:a16="http://schemas.microsoft.com/office/drawing/2014/main" id="{21D620FC-75E4-E249-A9D2-CFD8044CD51B}"/>
              </a:ext>
            </a:extLst>
          </p:cNvPr>
          <p:cNvGraphicFramePr>
            <a:graphicFrameLocks/>
          </p:cNvGraphicFramePr>
          <p:nvPr>
            <p:extLst>
              <p:ext uri="{D42A27DB-BD31-4B8C-83A1-F6EECF244321}">
                <p14:modId xmlns:p14="http://schemas.microsoft.com/office/powerpoint/2010/main" val="1738451234"/>
              </p:ext>
            </p:extLst>
          </p:nvPr>
        </p:nvGraphicFramePr>
        <p:xfrm>
          <a:off x="582275" y="1651045"/>
          <a:ext cx="5162747" cy="2363019"/>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FC6C297F-C90D-C546-B7AF-3A3B94CB19F8}"/>
              </a:ext>
            </a:extLst>
          </p:cNvPr>
          <p:cNvSpPr txBox="1"/>
          <p:nvPr/>
        </p:nvSpPr>
        <p:spPr>
          <a:xfrm>
            <a:off x="4772344" y="3109842"/>
            <a:ext cx="707905" cy="307777"/>
          </a:xfrm>
          <a:prstGeom prst="rect">
            <a:avLst/>
          </a:prstGeom>
          <a:noFill/>
        </p:spPr>
        <p:txBody>
          <a:bodyPr wrap="square" rtlCol="0">
            <a:spAutoFit/>
          </a:bodyPr>
          <a:lstStyle/>
          <a:p>
            <a:pPr algn="ctr"/>
            <a:r>
              <a:rPr lang="en-US" sz="1400" i="1" dirty="0">
                <a:solidFill>
                  <a:srgbClr val="FF0000"/>
                </a:solidFill>
              </a:rPr>
              <a:t>4.34x</a:t>
            </a:r>
          </a:p>
        </p:txBody>
      </p:sp>
      <p:sp>
        <p:nvSpPr>
          <p:cNvPr id="7" name="TextBox 6">
            <a:extLst>
              <a:ext uri="{FF2B5EF4-FFF2-40B4-BE49-F238E27FC236}">
                <a16:creationId xmlns:a16="http://schemas.microsoft.com/office/drawing/2014/main" id="{9849A917-B4C1-CD4D-BDD7-0D1B35FD7C24}"/>
              </a:ext>
            </a:extLst>
          </p:cNvPr>
          <p:cNvSpPr txBox="1"/>
          <p:nvPr/>
        </p:nvSpPr>
        <p:spPr>
          <a:xfrm>
            <a:off x="4639499" y="2845281"/>
            <a:ext cx="707905" cy="307777"/>
          </a:xfrm>
          <a:prstGeom prst="rect">
            <a:avLst/>
          </a:prstGeom>
          <a:noFill/>
        </p:spPr>
        <p:txBody>
          <a:bodyPr wrap="square" rtlCol="0">
            <a:spAutoFit/>
          </a:bodyPr>
          <a:lstStyle/>
          <a:p>
            <a:pPr algn="ctr"/>
            <a:r>
              <a:rPr lang="en-US" sz="1400" i="1" dirty="0">
                <a:solidFill>
                  <a:srgbClr val="FF0000"/>
                </a:solidFill>
              </a:rPr>
              <a:t>1.08x</a:t>
            </a:r>
          </a:p>
        </p:txBody>
      </p:sp>
      <p:graphicFrame>
        <p:nvGraphicFramePr>
          <p:cNvPr id="9" name="Chart 8">
            <a:extLst>
              <a:ext uri="{FF2B5EF4-FFF2-40B4-BE49-F238E27FC236}">
                <a16:creationId xmlns:a16="http://schemas.microsoft.com/office/drawing/2014/main" id="{41582893-E40A-EC45-AC4F-935D100C7528}"/>
              </a:ext>
            </a:extLst>
          </p:cNvPr>
          <p:cNvGraphicFramePr>
            <a:graphicFrameLocks/>
          </p:cNvGraphicFramePr>
          <p:nvPr>
            <p:extLst>
              <p:ext uri="{D42A27DB-BD31-4B8C-83A1-F6EECF244321}">
                <p14:modId xmlns:p14="http://schemas.microsoft.com/office/powerpoint/2010/main" val="3388215654"/>
              </p:ext>
            </p:extLst>
          </p:nvPr>
        </p:nvGraphicFramePr>
        <p:xfrm>
          <a:off x="5877866" y="1651045"/>
          <a:ext cx="5614449" cy="2363019"/>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Box 10">
            <a:extLst>
              <a:ext uri="{FF2B5EF4-FFF2-40B4-BE49-F238E27FC236}">
                <a16:creationId xmlns:a16="http://schemas.microsoft.com/office/drawing/2014/main" id="{0973E995-1827-4547-9562-D2314F720E79}"/>
              </a:ext>
            </a:extLst>
          </p:cNvPr>
          <p:cNvSpPr txBox="1"/>
          <p:nvPr/>
        </p:nvSpPr>
        <p:spPr>
          <a:xfrm>
            <a:off x="914769" y="4344807"/>
            <a:ext cx="10577545" cy="862148"/>
          </a:xfrm>
          <a:prstGeom prst="rect">
            <a:avLst/>
          </a:prstGeom>
          <a:noFill/>
        </p:spPr>
        <p:txBody>
          <a:bodyPr wrap="square" rtlCol="0">
            <a:spAutoFit/>
          </a:bodyPr>
          <a:lstStyle/>
          <a:p>
            <a:pPr marL="342900" indent="-342900">
              <a:buFont typeface="Arial" panose="020B0604020202020204" pitchFamily="34" charset="0"/>
              <a:buChar char="•"/>
            </a:pPr>
            <a:r>
              <a:rPr lang="en-US" dirty="0"/>
              <a:t>Intermediate variables caused an average of </a:t>
            </a:r>
            <a:r>
              <a:rPr lang="en-US" dirty="0">
                <a:solidFill>
                  <a:srgbClr val="FF0000"/>
                </a:solidFill>
              </a:rPr>
              <a:t>1.08x/4.34x more </a:t>
            </a:r>
            <a:r>
              <a:rPr lang="en-US" dirty="0"/>
              <a:t>data movement compared to parameter and activations, respectively.</a:t>
            </a:r>
          </a:p>
        </p:txBody>
      </p:sp>
      <p:sp>
        <p:nvSpPr>
          <p:cNvPr id="12" name="TextBox 11">
            <a:extLst>
              <a:ext uri="{FF2B5EF4-FFF2-40B4-BE49-F238E27FC236}">
                <a16:creationId xmlns:a16="http://schemas.microsoft.com/office/drawing/2014/main" id="{6AE36E0A-1CA3-D748-A499-CF0A8E34CEB6}"/>
              </a:ext>
            </a:extLst>
          </p:cNvPr>
          <p:cNvSpPr txBox="1"/>
          <p:nvPr/>
        </p:nvSpPr>
        <p:spPr>
          <a:xfrm>
            <a:off x="901706" y="5206955"/>
            <a:ext cx="10577545" cy="862148"/>
          </a:xfrm>
          <a:prstGeom prst="rect">
            <a:avLst/>
          </a:prstGeom>
          <a:noFill/>
        </p:spPr>
        <p:txBody>
          <a:bodyPr wrap="square" rtlCol="0">
            <a:spAutoFit/>
          </a:bodyPr>
          <a:lstStyle/>
          <a:p>
            <a:pPr marL="342900" indent="-342900">
              <a:buFont typeface="Arial" panose="020B0604020202020204" pitchFamily="34" charset="0"/>
              <a:buChar char="•"/>
            </a:pPr>
            <a:r>
              <a:rPr lang="en-US" dirty="0"/>
              <a:t>Intermediate variables occupy an average of </a:t>
            </a:r>
            <a:r>
              <a:rPr lang="en-US" dirty="0">
                <a:solidFill>
                  <a:srgbClr val="FF0000"/>
                </a:solidFill>
              </a:rPr>
              <a:t>47.18% (up to 74.01%)</a:t>
            </a:r>
            <a:r>
              <a:rPr lang="en-US" dirty="0"/>
              <a:t> of the total memory footprint.</a:t>
            </a:r>
          </a:p>
        </p:txBody>
      </p:sp>
    </p:spTree>
    <p:extLst>
      <p:ext uri="{BB962C8B-B14F-4D97-AF65-F5344CB8AC3E}">
        <p14:creationId xmlns:p14="http://schemas.microsoft.com/office/powerpoint/2010/main" val="1889995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E90599-5D57-E84B-8902-8BBE04B32F56}"/>
              </a:ext>
            </a:extLst>
          </p:cNvPr>
          <p:cNvSpPr>
            <a:spLocks noGrp="1"/>
          </p:cNvSpPr>
          <p:nvPr>
            <p:ph type="title"/>
          </p:nvPr>
        </p:nvSpPr>
        <p:spPr/>
        <p:txBody>
          <a:bodyPr/>
          <a:lstStyle/>
          <a:p>
            <a:r>
              <a:rPr lang="en-US" dirty="0"/>
              <a:t>Contribution(2) – Software-Level Design Novelty</a:t>
            </a:r>
          </a:p>
        </p:txBody>
      </p:sp>
      <p:grpSp>
        <p:nvGrpSpPr>
          <p:cNvPr id="19" name="Group 18">
            <a:extLst>
              <a:ext uri="{FF2B5EF4-FFF2-40B4-BE49-F238E27FC236}">
                <a16:creationId xmlns:a16="http://schemas.microsoft.com/office/drawing/2014/main" id="{663B8E4B-397E-3D41-8C83-D2FBAC3B431C}"/>
              </a:ext>
            </a:extLst>
          </p:cNvPr>
          <p:cNvGrpSpPr/>
          <p:nvPr/>
        </p:nvGrpSpPr>
        <p:grpSpPr>
          <a:xfrm>
            <a:off x="785446" y="1678479"/>
            <a:ext cx="4785405" cy="2308973"/>
            <a:chOff x="785446" y="1678479"/>
            <a:chExt cx="4785405" cy="2308973"/>
          </a:xfrm>
        </p:grpSpPr>
        <p:pic>
          <p:nvPicPr>
            <p:cNvPr id="5" name="Picture 4">
              <a:extLst>
                <a:ext uri="{FF2B5EF4-FFF2-40B4-BE49-F238E27FC236}">
                  <a16:creationId xmlns:a16="http://schemas.microsoft.com/office/drawing/2014/main" id="{0F47A345-7319-B742-8345-FBE1BD811745}"/>
                </a:ext>
              </a:extLst>
            </p:cNvPr>
            <p:cNvPicPr>
              <a:picLocks noChangeAspect="1"/>
            </p:cNvPicPr>
            <p:nvPr/>
          </p:nvPicPr>
          <p:blipFill>
            <a:blip r:embed="rId3"/>
            <a:stretch>
              <a:fillRect/>
            </a:stretch>
          </p:blipFill>
          <p:spPr>
            <a:xfrm>
              <a:off x="785446" y="2612639"/>
              <a:ext cx="4785405" cy="1374813"/>
            </a:xfrm>
            <a:prstGeom prst="rect">
              <a:avLst/>
            </a:prstGeom>
          </p:spPr>
        </p:pic>
        <p:sp>
          <p:nvSpPr>
            <p:cNvPr id="9" name="Rectangle 8">
              <a:extLst>
                <a:ext uri="{FF2B5EF4-FFF2-40B4-BE49-F238E27FC236}">
                  <a16:creationId xmlns:a16="http://schemas.microsoft.com/office/drawing/2014/main" id="{68E940BD-0582-F04B-BCBE-0506552554EE}"/>
                </a:ext>
              </a:extLst>
            </p:cNvPr>
            <p:cNvSpPr/>
            <p:nvPr/>
          </p:nvSpPr>
          <p:spPr>
            <a:xfrm>
              <a:off x="1000865" y="1678479"/>
              <a:ext cx="4354565" cy="830997"/>
            </a:xfrm>
            <a:prstGeom prst="rect">
              <a:avLst/>
            </a:prstGeom>
          </p:spPr>
          <p:txBody>
            <a:bodyPr wrap="square">
              <a:spAutoFit/>
            </a:bodyPr>
            <a:lstStyle/>
            <a:p>
              <a:pPr algn="ctr"/>
              <a:r>
                <a:rPr lang="en-US" dirty="0"/>
                <a:t>Cell Level Reduction for Intermediate Variables</a:t>
              </a:r>
            </a:p>
          </p:txBody>
        </p:sp>
      </p:grpSp>
      <p:grpSp>
        <p:nvGrpSpPr>
          <p:cNvPr id="22" name="Group 21">
            <a:extLst>
              <a:ext uri="{FF2B5EF4-FFF2-40B4-BE49-F238E27FC236}">
                <a16:creationId xmlns:a16="http://schemas.microsoft.com/office/drawing/2014/main" id="{5D54C433-996B-D54D-9874-0D627179F063}"/>
              </a:ext>
            </a:extLst>
          </p:cNvPr>
          <p:cNvGrpSpPr/>
          <p:nvPr/>
        </p:nvGrpSpPr>
        <p:grpSpPr>
          <a:xfrm>
            <a:off x="5920154" y="1493520"/>
            <a:ext cx="5295655" cy="5141741"/>
            <a:chOff x="5920154" y="1493520"/>
            <a:chExt cx="5295655" cy="5141741"/>
          </a:xfrm>
        </p:grpSpPr>
        <p:pic>
          <p:nvPicPr>
            <p:cNvPr id="6" name="Picture 5">
              <a:extLst>
                <a:ext uri="{FF2B5EF4-FFF2-40B4-BE49-F238E27FC236}">
                  <a16:creationId xmlns:a16="http://schemas.microsoft.com/office/drawing/2014/main" id="{2AC53868-C7F3-7944-802D-6E07BBA3E420}"/>
                </a:ext>
              </a:extLst>
            </p:cNvPr>
            <p:cNvPicPr>
              <a:picLocks noChangeAspect="1"/>
            </p:cNvPicPr>
            <p:nvPr/>
          </p:nvPicPr>
          <p:blipFill>
            <a:blip r:embed="rId4"/>
            <a:stretch>
              <a:fillRect/>
            </a:stretch>
          </p:blipFill>
          <p:spPr>
            <a:xfrm>
              <a:off x="6363529" y="2612639"/>
              <a:ext cx="4852280" cy="1374813"/>
            </a:xfrm>
            <a:prstGeom prst="rect">
              <a:avLst/>
            </a:prstGeom>
          </p:spPr>
        </p:pic>
        <p:cxnSp>
          <p:nvCxnSpPr>
            <p:cNvPr id="8" name="Straight Connector 7">
              <a:extLst>
                <a:ext uri="{FF2B5EF4-FFF2-40B4-BE49-F238E27FC236}">
                  <a16:creationId xmlns:a16="http://schemas.microsoft.com/office/drawing/2014/main" id="{FF521842-C185-764A-A043-1FE8FCD5DFB7}"/>
                </a:ext>
              </a:extLst>
            </p:cNvPr>
            <p:cNvCxnSpPr>
              <a:cxnSpLocks/>
            </p:cNvCxnSpPr>
            <p:nvPr/>
          </p:nvCxnSpPr>
          <p:spPr>
            <a:xfrm>
              <a:off x="5920154" y="1493520"/>
              <a:ext cx="0" cy="5141741"/>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39C2EAB3-5191-CC43-BEF1-4495B96CC870}"/>
                </a:ext>
              </a:extLst>
            </p:cNvPr>
            <p:cNvSpPr txBox="1"/>
            <p:nvPr/>
          </p:nvSpPr>
          <p:spPr>
            <a:xfrm>
              <a:off x="7178040" y="1863144"/>
              <a:ext cx="3500958" cy="461665"/>
            </a:xfrm>
            <a:prstGeom prst="rect">
              <a:avLst/>
            </a:prstGeom>
            <a:noFill/>
          </p:spPr>
          <p:txBody>
            <a:bodyPr wrap="none" rtlCol="0">
              <a:spAutoFit/>
            </a:bodyPr>
            <a:lstStyle/>
            <a:p>
              <a:r>
                <a:rPr lang="en-US" dirty="0"/>
                <a:t>BP Layer Length Reduction</a:t>
              </a:r>
            </a:p>
          </p:txBody>
        </p:sp>
      </p:grpSp>
      <p:sp>
        <p:nvSpPr>
          <p:cNvPr id="14" name="TextBox 13">
            <a:extLst>
              <a:ext uri="{FF2B5EF4-FFF2-40B4-BE49-F238E27FC236}">
                <a16:creationId xmlns:a16="http://schemas.microsoft.com/office/drawing/2014/main" id="{89E761F9-5E77-2D4C-8939-E2CE57C5D394}"/>
              </a:ext>
            </a:extLst>
          </p:cNvPr>
          <p:cNvSpPr txBox="1"/>
          <p:nvPr/>
        </p:nvSpPr>
        <p:spPr>
          <a:xfrm>
            <a:off x="1940532" y="4312920"/>
            <a:ext cx="2475229" cy="461665"/>
          </a:xfrm>
          <a:prstGeom prst="rect">
            <a:avLst/>
          </a:prstGeom>
          <a:noFill/>
        </p:spPr>
        <p:txBody>
          <a:bodyPr wrap="none" rtlCol="0">
            <a:spAutoFit/>
          </a:bodyPr>
          <a:lstStyle/>
          <a:p>
            <a:r>
              <a:rPr lang="en-US" dirty="0"/>
              <a:t>Reorder Execution</a:t>
            </a:r>
          </a:p>
        </p:txBody>
      </p:sp>
      <p:grpSp>
        <p:nvGrpSpPr>
          <p:cNvPr id="20" name="Group 19">
            <a:extLst>
              <a:ext uri="{FF2B5EF4-FFF2-40B4-BE49-F238E27FC236}">
                <a16:creationId xmlns:a16="http://schemas.microsoft.com/office/drawing/2014/main" id="{C85A68D8-D1F8-8F4B-909B-362EF3033681}"/>
              </a:ext>
            </a:extLst>
          </p:cNvPr>
          <p:cNvGrpSpPr/>
          <p:nvPr/>
        </p:nvGrpSpPr>
        <p:grpSpPr>
          <a:xfrm>
            <a:off x="1641654" y="4843052"/>
            <a:ext cx="2858411" cy="718666"/>
            <a:chOff x="1641654" y="4843052"/>
            <a:chExt cx="2858411" cy="718666"/>
          </a:xfrm>
        </p:grpSpPr>
        <p:sp>
          <p:nvSpPr>
            <p:cNvPr id="15" name="Down Arrow 14">
              <a:extLst>
                <a:ext uri="{FF2B5EF4-FFF2-40B4-BE49-F238E27FC236}">
                  <a16:creationId xmlns:a16="http://schemas.microsoft.com/office/drawing/2014/main" id="{CE7F8884-8A55-FF4B-A885-876B044D8CF7}"/>
                </a:ext>
              </a:extLst>
            </p:cNvPr>
            <p:cNvSpPr/>
            <p:nvPr/>
          </p:nvSpPr>
          <p:spPr>
            <a:xfrm>
              <a:off x="2468880" y="4843052"/>
              <a:ext cx="1203960" cy="25700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8382EA3-ED50-CA4C-91E1-B4DDADF1163E}"/>
                </a:ext>
              </a:extLst>
            </p:cNvPr>
            <p:cNvSpPr txBox="1"/>
            <p:nvPr/>
          </p:nvSpPr>
          <p:spPr>
            <a:xfrm>
              <a:off x="1641654" y="5100053"/>
              <a:ext cx="2858411" cy="461665"/>
            </a:xfrm>
            <a:prstGeom prst="rect">
              <a:avLst/>
            </a:prstGeom>
            <a:noFill/>
          </p:spPr>
          <p:txBody>
            <a:bodyPr wrap="none" rtlCol="0">
              <a:spAutoFit/>
            </a:bodyPr>
            <a:lstStyle/>
            <a:p>
              <a:r>
                <a:rPr lang="en-US" dirty="0"/>
                <a:t>Data Becomes Sparse</a:t>
              </a:r>
            </a:p>
          </p:txBody>
        </p:sp>
      </p:grpSp>
      <p:grpSp>
        <p:nvGrpSpPr>
          <p:cNvPr id="21" name="Group 20">
            <a:extLst>
              <a:ext uri="{FF2B5EF4-FFF2-40B4-BE49-F238E27FC236}">
                <a16:creationId xmlns:a16="http://schemas.microsoft.com/office/drawing/2014/main" id="{981FA893-00CD-1E48-A310-53C0ADA0A344}"/>
              </a:ext>
            </a:extLst>
          </p:cNvPr>
          <p:cNvGrpSpPr/>
          <p:nvPr/>
        </p:nvGrpSpPr>
        <p:grpSpPr>
          <a:xfrm>
            <a:off x="2166222" y="5681252"/>
            <a:ext cx="1809278" cy="810106"/>
            <a:chOff x="2166222" y="5681252"/>
            <a:chExt cx="1809278" cy="810106"/>
          </a:xfrm>
        </p:grpSpPr>
        <p:sp>
          <p:nvSpPr>
            <p:cNvPr id="17" name="Down Arrow 16">
              <a:extLst>
                <a:ext uri="{FF2B5EF4-FFF2-40B4-BE49-F238E27FC236}">
                  <a16:creationId xmlns:a16="http://schemas.microsoft.com/office/drawing/2014/main" id="{30D17610-44AC-AA43-BB34-E1552BA0CA18}"/>
                </a:ext>
              </a:extLst>
            </p:cNvPr>
            <p:cNvSpPr/>
            <p:nvPr/>
          </p:nvSpPr>
          <p:spPr>
            <a:xfrm>
              <a:off x="2468880" y="5681252"/>
              <a:ext cx="1203960" cy="25700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077DEB5-254F-6647-9E3B-AC3DFC58014D}"/>
                </a:ext>
              </a:extLst>
            </p:cNvPr>
            <p:cNvSpPr txBox="1"/>
            <p:nvPr/>
          </p:nvSpPr>
          <p:spPr>
            <a:xfrm>
              <a:off x="2166222" y="6029693"/>
              <a:ext cx="1809278" cy="461665"/>
            </a:xfrm>
            <a:prstGeom prst="rect">
              <a:avLst/>
            </a:prstGeom>
            <a:noFill/>
          </p:spPr>
          <p:txBody>
            <a:bodyPr wrap="none" rtlCol="0">
              <a:spAutoFit/>
            </a:bodyPr>
            <a:lstStyle/>
            <a:p>
              <a:pPr algn="ctr"/>
              <a:r>
                <a:rPr lang="en-US" dirty="0"/>
                <a:t>Compression</a:t>
              </a:r>
            </a:p>
          </p:txBody>
        </p:sp>
      </p:grpSp>
      <p:sp>
        <p:nvSpPr>
          <p:cNvPr id="23" name="TextBox 22">
            <a:extLst>
              <a:ext uri="{FF2B5EF4-FFF2-40B4-BE49-F238E27FC236}">
                <a16:creationId xmlns:a16="http://schemas.microsoft.com/office/drawing/2014/main" id="{276434B8-345B-E149-8A84-1B302AF6C6F2}"/>
              </a:ext>
            </a:extLst>
          </p:cNvPr>
          <p:cNvSpPr txBox="1"/>
          <p:nvPr/>
        </p:nvSpPr>
        <p:spPr>
          <a:xfrm>
            <a:off x="7963286" y="4312919"/>
            <a:ext cx="1930465" cy="461665"/>
          </a:xfrm>
          <a:prstGeom prst="rect">
            <a:avLst/>
          </a:prstGeom>
          <a:noFill/>
        </p:spPr>
        <p:txBody>
          <a:bodyPr wrap="none" rtlCol="0">
            <a:spAutoFit/>
          </a:bodyPr>
          <a:lstStyle/>
          <a:p>
            <a:pPr algn="ctr"/>
            <a:r>
              <a:rPr lang="en-US" dirty="0"/>
              <a:t>Trivial BP cells</a:t>
            </a:r>
          </a:p>
        </p:txBody>
      </p:sp>
      <p:grpSp>
        <p:nvGrpSpPr>
          <p:cNvPr id="28" name="Group 27">
            <a:extLst>
              <a:ext uri="{FF2B5EF4-FFF2-40B4-BE49-F238E27FC236}">
                <a16:creationId xmlns:a16="http://schemas.microsoft.com/office/drawing/2014/main" id="{20226BFA-EB2F-6245-9E76-C3D0E8D3F96F}"/>
              </a:ext>
            </a:extLst>
          </p:cNvPr>
          <p:cNvGrpSpPr/>
          <p:nvPr/>
        </p:nvGrpSpPr>
        <p:grpSpPr>
          <a:xfrm>
            <a:off x="6904510" y="4843052"/>
            <a:ext cx="4048031" cy="718664"/>
            <a:chOff x="6904510" y="4843052"/>
            <a:chExt cx="4048031" cy="718664"/>
          </a:xfrm>
        </p:grpSpPr>
        <p:sp>
          <p:nvSpPr>
            <p:cNvPr id="24" name="Down Arrow 23">
              <a:extLst>
                <a:ext uri="{FF2B5EF4-FFF2-40B4-BE49-F238E27FC236}">
                  <a16:creationId xmlns:a16="http://schemas.microsoft.com/office/drawing/2014/main" id="{F1E32F5E-2F94-774C-90B2-FFB65ADCA04F}"/>
                </a:ext>
              </a:extLst>
            </p:cNvPr>
            <p:cNvSpPr/>
            <p:nvPr/>
          </p:nvSpPr>
          <p:spPr>
            <a:xfrm>
              <a:off x="8326539" y="4843052"/>
              <a:ext cx="1203960" cy="25700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DC11BDD8-AB86-4B48-8F78-5E42CC41D637}"/>
                </a:ext>
              </a:extLst>
            </p:cNvPr>
            <p:cNvSpPr txBox="1"/>
            <p:nvPr/>
          </p:nvSpPr>
          <p:spPr>
            <a:xfrm>
              <a:off x="6904510" y="5100051"/>
              <a:ext cx="4048031" cy="461665"/>
            </a:xfrm>
            <a:prstGeom prst="rect">
              <a:avLst/>
            </a:prstGeom>
            <a:noFill/>
          </p:spPr>
          <p:txBody>
            <a:bodyPr wrap="none" rtlCol="0">
              <a:spAutoFit/>
            </a:bodyPr>
            <a:lstStyle/>
            <a:p>
              <a:pPr algn="ctr"/>
              <a:r>
                <a:rPr lang="en-US" dirty="0"/>
                <a:t>Insignificant BP cells prediction</a:t>
              </a:r>
            </a:p>
          </p:txBody>
        </p:sp>
      </p:grpSp>
      <p:grpSp>
        <p:nvGrpSpPr>
          <p:cNvPr id="29" name="Group 28">
            <a:extLst>
              <a:ext uri="{FF2B5EF4-FFF2-40B4-BE49-F238E27FC236}">
                <a16:creationId xmlns:a16="http://schemas.microsoft.com/office/drawing/2014/main" id="{99E26844-FCCD-AA48-AC29-5287F76CFB3E}"/>
              </a:ext>
            </a:extLst>
          </p:cNvPr>
          <p:cNvGrpSpPr/>
          <p:nvPr/>
        </p:nvGrpSpPr>
        <p:grpSpPr>
          <a:xfrm>
            <a:off x="7648264" y="5667203"/>
            <a:ext cx="2512355" cy="824153"/>
            <a:chOff x="7648264" y="5667203"/>
            <a:chExt cx="2512355" cy="824153"/>
          </a:xfrm>
        </p:grpSpPr>
        <p:sp>
          <p:nvSpPr>
            <p:cNvPr id="26" name="TextBox 25">
              <a:extLst>
                <a:ext uri="{FF2B5EF4-FFF2-40B4-BE49-F238E27FC236}">
                  <a16:creationId xmlns:a16="http://schemas.microsoft.com/office/drawing/2014/main" id="{DE838020-B534-C84E-96F5-42DD85A0FB9E}"/>
                </a:ext>
              </a:extLst>
            </p:cNvPr>
            <p:cNvSpPr txBox="1"/>
            <p:nvPr/>
          </p:nvSpPr>
          <p:spPr>
            <a:xfrm>
              <a:off x="7648264" y="6029691"/>
              <a:ext cx="2512355" cy="461665"/>
            </a:xfrm>
            <a:prstGeom prst="rect">
              <a:avLst/>
            </a:prstGeom>
            <a:noFill/>
          </p:spPr>
          <p:txBody>
            <a:bodyPr wrap="none" rtlCol="0">
              <a:spAutoFit/>
            </a:bodyPr>
            <a:lstStyle/>
            <a:p>
              <a:pPr algn="ctr"/>
              <a:r>
                <a:rPr lang="en-US" dirty="0"/>
                <a:t>Skip Trivial BP cells</a:t>
              </a:r>
            </a:p>
          </p:txBody>
        </p:sp>
        <p:sp>
          <p:nvSpPr>
            <p:cNvPr id="27" name="Down Arrow 26">
              <a:extLst>
                <a:ext uri="{FF2B5EF4-FFF2-40B4-BE49-F238E27FC236}">
                  <a16:creationId xmlns:a16="http://schemas.microsoft.com/office/drawing/2014/main" id="{688E2A3A-23D7-8D45-B260-70D1DD9E2CC5}"/>
                </a:ext>
              </a:extLst>
            </p:cNvPr>
            <p:cNvSpPr/>
            <p:nvPr/>
          </p:nvSpPr>
          <p:spPr>
            <a:xfrm>
              <a:off x="8326539" y="5667203"/>
              <a:ext cx="1203960" cy="25700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1616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up)">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up)">
                                      <p:cBhvr>
                                        <p:cTn id="16" dur="500"/>
                                        <p:tgtEl>
                                          <p:spTgt spid="20"/>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ipe(up)">
                                      <p:cBhvr>
                                        <p:cTn id="21" dur="500"/>
                                        <p:tgtEl>
                                          <p:spTgt spid="21"/>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22"/>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wipe(up)">
                                      <p:cBhvr>
                                        <p:cTn id="30" dur="500"/>
                                        <p:tgtEl>
                                          <p:spTgt spid="23"/>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up)">
                                      <p:cBhvr>
                                        <p:cTn id="35" dur="500"/>
                                        <p:tgtEl>
                                          <p:spTgt spid="28"/>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1" fill="hold" nodeType="click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wipe(up)">
                                      <p:cBhvr>
                                        <p:cTn id="4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8CCEF5-E4DA-4D42-BE0D-17D75C25D76B}"/>
              </a:ext>
            </a:extLst>
          </p:cNvPr>
          <p:cNvSpPr>
            <a:spLocks noGrp="1"/>
          </p:cNvSpPr>
          <p:nvPr>
            <p:ph type="title"/>
          </p:nvPr>
        </p:nvSpPr>
        <p:spPr/>
        <p:txBody>
          <a:bodyPr/>
          <a:lstStyle/>
          <a:p>
            <a:r>
              <a:rPr lang="en-US" dirty="0"/>
              <a:t>Contribution(3) – Hardware-Level Design Novelty</a:t>
            </a:r>
          </a:p>
        </p:txBody>
      </p:sp>
      <p:pic>
        <p:nvPicPr>
          <p:cNvPr id="5" name="Picture 4">
            <a:extLst>
              <a:ext uri="{FF2B5EF4-FFF2-40B4-BE49-F238E27FC236}">
                <a16:creationId xmlns:a16="http://schemas.microsoft.com/office/drawing/2014/main" id="{6F11AC9A-1F68-8641-8608-5CC319942015}"/>
              </a:ext>
            </a:extLst>
          </p:cNvPr>
          <p:cNvPicPr>
            <a:picLocks noChangeAspect="1"/>
          </p:cNvPicPr>
          <p:nvPr/>
        </p:nvPicPr>
        <p:blipFill rotWithShape="1">
          <a:blip r:embed="rId3"/>
          <a:srcRect b="8857"/>
          <a:stretch/>
        </p:blipFill>
        <p:spPr>
          <a:xfrm>
            <a:off x="645993" y="2514221"/>
            <a:ext cx="5107719" cy="1764703"/>
          </a:xfrm>
          <a:prstGeom prst="rect">
            <a:avLst/>
          </a:prstGeom>
        </p:spPr>
      </p:pic>
      <p:pic>
        <p:nvPicPr>
          <p:cNvPr id="6" name="Picture 5">
            <a:extLst>
              <a:ext uri="{FF2B5EF4-FFF2-40B4-BE49-F238E27FC236}">
                <a16:creationId xmlns:a16="http://schemas.microsoft.com/office/drawing/2014/main" id="{A822879E-808B-3A4D-A05D-3EE2749B44FD}"/>
              </a:ext>
            </a:extLst>
          </p:cNvPr>
          <p:cNvPicPr>
            <a:picLocks noChangeAspect="1"/>
          </p:cNvPicPr>
          <p:nvPr/>
        </p:nvPicPr>
        <p:blipFill>
          <a:blip r:embed="rId4"/>
          <a:stretch>
            <a:fillRect/>
          </a:stretch>
        </p:blipFill>
        <p:spPr>
          <a:xfrm>
            <a:off x="6435114" y="2514221"/>
            <a:ext cx="5338228" cy="1764703"/>
          </a:xfrm>
          <a:prstGeom prst="rect">
            <a:avLst/>
          </a:prstGeom>
        </p:spPr>
      </p:pic>
      <p:cxnSp>
        <p:nvCxnSpPr>
          <p:cNvPr id="8" name="Straight Connector 7">
            <a:extLst>
              <a:ext uri="{FF2B5EF4-FFF2-40B4-BE49-F238E27FC236}">
                <a16:creationId xmlns:a16="http://schemas.microsoft.com/office/drawing/2014/main" id="{C96C164C-2B18-2543-BB5E-C7798A3746DA}"/>
              </a:ext>
            </a:extLst>
          </p:cNvPr>
          <p:cNvCxnSpPr/>
          <p:nvPr/>
        </p:nvCxnSpPr>
        <p:spPr>
          <a:xfrm flipV="1">
            <a:off x="4548554" y="2579077"/>
            <a:ext cx="1957754" cy="293077"/>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3C02ED9A-0560-0F45-9975-B284B63A4783}"/>
              </a:ext>
            </a:extLst>
          </p:cNvPr>
          <p:cNvCxnSpPr/>
          <p:nvPr/>
        </p:nvCxnSpPr>
        <p:spPr>
          <a:xfrm>
            <a:off x="4525108" y="3118338"/>
            <a:ext cx="2039815" cy="1160586"/>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E2740CC0-55D7-E24E-B8C5-CDF0CF748B10}"/>
              </a:ext>
            </a:extLst>
          </p:cNvPr>
          <p:cNvSpPr txBox="1"/>
          <p:nvPr/>
        </p:nvSpPr>
        <p:spPr>
          <a:xfrm>
            <a:off x="983689" y="4979460"/>
            <a:ext cx="10374315" cy="1200329"/>
          </a:xfrm>
          <a:prstGeom prst="rect">
            <a:avLst/>
          </a:prstGeom>
          <a:noFill/>
        </p:spPr>
        <p:txBody>
          <a:bodyPr wrap="none" rtlCol="0">
            <a:spAutoFit/>
          </a:bodyPr>
          <a:lstStyle/>
          <a:p>
            <a:pPr marL="342900" indent="-342900">
              <a:buFont typeface="Arial" panose="020B0604020202020204" pitchFamily="34" charset="0"/>
              <a:buChar char="•"/>
            </a:pPr>
            <a:r>
              <a:rPr lang="en-US" dirty="0"/>
              <a:t>Omni-PE design for high area efficiency and logic utilization</a:t>
            </a:r>
          </a:p>
          <a:p>
            <a:pPr marL="342900" indent="-342900">
              <a:buFont typeface="Arial" panose="020B0604020202020204" pitchFamily="34" charset="0"/>
              <a:buChar char="•"/>
            </a:pPr>
            <a:r>
              <a:rPr lang="en-US" dirty="0"/>
              <a:t>Intelligent computation resource scheduling</a:t>
            </a:r>
          </a:p>
          <a:p>
            <a:pPr marL="342900" indent="-342900">
              <a:buFont typeface="Arial" panose="020B0604020202020204" pitchFamily="34" charset="0"/>
              <a:buChar char="•"/>
            </a:pPr>
            <a:r>
              <a:rPr lang="en-US" dirty="0"/>
              <a:t>Effective support and interfacing to our software-level design and optimizations</a:t>
            </a:r>
          </a:p>
        </p:txBody>
      </p:sp>
    </p:spTree>
    <p:extLst>
      <p:ext uri="{BB962C8B-B14F-4D97-AF65-F5344CB8AC3E}">
        <p14:creationId xmlns:p14="http://schemas.microsoft.com/office/powerpoint/2010/main" val="1863221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allAtOnce"/>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0E22BF9-0C8D-7D43-88D8-B653B8A0AE6A}"/>
              </a:ext>
            </a:extLst>
          </p:cNvPr>
          <p:cNvSpPr>
            <a:spLocks noGrp="1"/>
          </p:cNvSpPr>
          <p:nvPr>
            <p:ph type="body" sz="quarter" idx="11"/>
          </p:nvPr>
        </p:nvSpPr>
        <p:spPr>
          <a:xfrm>
            <a:off x="597075" y="1691231"/>
            <a:ext cx="10926639" cy="4662864"/>
          </a:xfrm>
        </p:spPr>
        <p:txBody>
          <a:bodyPr/>
          <a:lstStyle/>
          <a:p>
            <a:pPr>
              <a:buFont typeface="Wingdings" pitchFamily="2" charset="2"/>
              <a:buChar char="Ø"/>
            </a:pPr>
            <a:r>
              <a:rPr lang="en-US" sz="2666" dirty="0">
                <a:solidFill>
                  <a:schemeClr val="accent4"/>
                </a:solidFill>
              </a:rPr>
              <a:t>Introduction and Motivation</a:t>
            </a:r>
          </a:p>
          <a:p>
            <a:pPr>
              <a:buFont typeface="Wingdings" pitchFamily="2" charset="2"/>
              <a:buChar char="Ø"/>
            </a:pPr>
            <a:r>
              <a:rPr lang="en-US" sz="2666" dirty="0"/>
              <a:t>Software-Level Design and Optimizations</a:t>
            </a:r>
          </a:p>
          <a:p>
            <a:pPr lvl="1">
              <a:buFont typeface="Wingdings" pitchFamily="2" charset="2"/>
              <a:buChar char="Ø"/>
            </a:pPr>
            <a:r>
              <a:rPr lang="en-US" sz="2133" dirty="0"/>
              <a:t>Cell Level Reduction for Intermediate Variables</a:t>
            </a:r>
          </a:p>
          <a:p>
            <a:pPr lvl="1">
              <a:buFont typeface="Wingdings" pitchFamily="2" charset="2"/>
              <a:buChar char="Ø"/>
            </a:pPr>
            <a:r>
              <a:rPr lang="en-US" sz="2133" dirty="0"/>
              <a:t>BP Layer Length Reduction</a:t>
            </a:r>
          </a:p>
          <a:p>
            <a:pPr>
              <a:buFont typeface="Wingdings" pitchFamily="2" charset="2"/>
              <a:buChar char="Ø"/>
            </a:pPr>
            <a:r>
              <a:rPr lang="en-US" sz="2666" dirty="0"/>
              <a:t>Hardware-Level Design and Optimizations</a:t>
            </a:r>
          </a:p>
          <a:p>
            <a:pPr>
              <a:buFont typeface="Wingdings" pitchFamily="2" charset="2"/>
              <a:buChar char="Ø"/>
            </a:pPr>
            <a:r>
              <a:rPr lang="en-US" sz="2666" dirty="0"/>
              <a:t>Evaluation</a:t>
            </a:r>
          </a:p>
          <a:p>
            <a:pPr>
              <a:buFont typeface="Wingdings" pitchFamily="2" charset="2"/>
              <a:buChar char="Ø"/>
            </a:pPr>
            <a:r>
              <a:rPr lang="en-US" sz="2666" dirty="0"/>
              <a:t>Related Work</a:t>
            </a:r>
          </a:p>
          <a:p>
            <a:pPr>
              <a:buFont typeface="Wingdings" pitchFamily="2" charset="2"/>
              <a:buChar char="Ø"/>
            </a:pPr>
            <a:r>
              <a:rPr lang="en-US" sz="2666" dirty="0"/>
              <a:t>Conclusion</a:t>
            </a:r>
          </a:p>
        </p:txBody>
      </p:sp>
      <p:sp>
        <p:nvSpPr>
          <p:cNvPr id="4" name="Title 3">
            <a:extLst>
              <a:ext uri="{FF2B5EF4-FFF2-40B4-BE49-F238E27FC236}">
                <a16:creationId xmlns:a16="http://schemas.microsoft.com/office/drawing/2014/main" id="{D9E5EBB0-83CE-FE48-AB25-D4587F20FEC8}"/>
              </a:ext>
            </a:extLst>
          </p:cNvPr>
          <p:cNvSpPr>
            <a:spLocks noGrp="1"/>
          </p:cNvSpPr>
          <p:nvPr>
            <p:ph type="title"/>
          </p:nvPr>
        </p:nvSpPr>
        <p:spPr/>
        <p:txBody>
          <a:bodyPr/>
          <a:lstStyle/>
          <a:p>
            <a:r>
              <a:rPr lang="en-US" dirty="0"/>
              <a:t>Outline</a:t>
            </a:r>
          </a:p>
        </p:txBody>
      </p:sp>
    </p:spTree>
    <p:extLst>
      <p:ext uri="{BB962C8B-B14F-4D97-AF65-F5344CB8AC3E}">
        <p14:creationId xmlns:p14="http://schemas.microsoft.com/office/powerpoint/2010/main" val="2334089092"/>
      </p:ext>
    </p:extLst>
  </p:cSld>
  <p:clrMapOvr>
    <a:masterClrMapping/>
  </p:clrMapOvr>
</p:sld>
</file>

<file path=ppt/theme/theme1.xml><?xml version="1.0" encoding="utf-8"?>
<a:theme xmlns:a="http://schemas.openxmlformats.org/drawingml/2006/main" name="1_Custom Design">
  <a:themeElements>
    <a:clrScheme name="Custom 2">
      <a:dk1>
        <a:srgbClr val="4B2E83"/>
      </a:dk1>
      <a:lt1>
        <a:srgbClr val="E8D3A2"/>
      </a:lt1>
      <a:dk2>
        <a:srgbClr val="4B2E83"/>
      </a:dk2>
      <a:lt2>
        <a:srgbClr val="FFFFFF"/>
      </a:lt2>
      <a:accent1>
        <a:srgbClr val="4B2E83"/>
      </a:accent1>
      <a:accent2>
        <a:srgbClr val="E8D3A2"/>
      </a:accent2>
      <a:accent3>
        <a:srgbClr val="FFFFFF"/>
      </a:accent3>
      <a:accent4>
        <a:srgbClr val="D8D9DA"/>
      </a:accent4>
      <a:accent5>
        <a:srgbClr val="999999"/>
      </a:accent5>
      <a:accent6>
        <a:srgbClr val="917B4C"/>
      </a:accent6>
      <a:hlink>
        <a:srgbClr val="D8D9DA"/>
      </a:hlink>
      <a:folHlink>
        <a:srgbClr val="99999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
  <TotalTime>17950</TotalTime>
  <Words>3527</Words>
  <Application>Microsoft Office PowerPoint</Application>
  <PresentationFormat>Custom</PresentationFormat>
  <Paragraphs>448</Paragraphs>
  <Slides>29</Slides>
  <Notes>29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29</vt:i4>
      </vt:variant>
    </vt:vector>
  </HeadingPairs>
  <TitlesOfParts>
    <vt:vector size="40" baseType="lpstr">
      <vt:lpstr>Encode Sans Normal Black</vt:lpstr>
      <vt:lpstr>Lucida Grande</vt:lpstr>
      <vt:lpstr>System Font Regular</vt:lpstr>
      <vt:lpstr>Uni Sans</vt:lpstr>
      <vt:lpstr>Arial</vt:lpstr>
      <vt:lpstr>Calibri</vt:lpstr>
      <vt:lpstr>Cambria Math</vt:lpstr>
      <vt:lpstr>Impact</vt:lpstr>
      <vt:lpstr>Open Sans</vt:lpstr>
      <vt:lpstr>Wingdings</vt:lpstr>
      <vt:lpstr>1_Custom Design</vt:lpstr>
      <vt:lpstr>η-LSTM: Co-Designing Highly-Efficient Large LSTM Training via Exploiting Memory-Saving and Architectural Design Opportunities</vt:lpstr>
      <vt:lpstr>Long-Short Term Memory (LSTM) Networks</vt:lpstr>
      <vt:lpstr>State-of-the-art LSTM Training</vt:lpstr>
      <vt:lpstr>When LSTM is Large</vt:lpstr>
      <vt:lpstr>Contribution(1) - Characterization</vt:lpstr>
      <vt:lpstr>Contribution(1) - Characterization</vt:lpstr>
      <vt:lpstr>Contribution(2) – Software-Level Design Novelty</vt:lpstr>
      <vt:lpstr>Contribution(3) – Hardware-Level Design Novelty</vt:lpstr>
      <vt:lpstr>Outline</vt:lpstr>
      <vt:lpstr>Key Observation I </vt:lpstr>
      <vt:lpstr>Key Observation I</vt:lpstr>
      <vt:lpstr>Before and After</vt:lpstr>
      <vt:lpstr>Cell Level Reduction for Intermediate Variables</vt:lpstr>
      <vt:lpstr>Outline</vt:lpstr>
      <vt:lpstr>Key Observation II</vt:lpstr>
      <vt:lpstr>Insignificant BP Cell prediction </vt:lpstr>
      <vt:lpstr>Outline</vt:lpstr>
      <vt:lpstr>Design Challenges</vt:lpstr>
      <vt:lpstr>Opportunity – Adder-Based Accumulator</vt:lpstr>
      <vt:lpstr>η-LSTM Architecture with Omni-PE</vt:lpstr>
      <vt:lpstr>Outline</vt:lpstr>
      <vt:lpstr>Experimental Setup</vt:lpstr>
      <vt:lpstr>Improvement on Performance Speedup</vt:lpstr>
      <vt:lpstr>Energy Savings</vt:lpstr>
      <vt:lpstr>Improvement on Data Movement</vt:lpstr>
      <vt:lpstr>Improvement on Memory Footprint</vt:lpstr>
      <vt:lpstr>Related Work</vt:lpstr>
      <vt:lpstr>Conclusion</vt:lpstr>
      <vt:lpstr>η-LSTM: Co-Designing Highly-Efficient Large LSTM Training via Exploiting Memory-Saving and Architectural Design Opportunities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Alanya Cannon</dc:creator>
  <cp:lastModifiedBy>shuaiwen</cp:lastModifiedBy>
  <cp:revision>120</cp:revision>
  <dcterms:created xsi:type="dcterms:W3CDTF">2014-10-14T00:51:43Z</dcterms:created>
  <dcterms:modified xsi:type="dcterms:W3CDTF">2021-05-28T05:14:05Z</dcterms:modified>
</cp:coreProperties>
</file>